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99" r:id="rId19"/>
  </p:sldIdLst>
  <p:sldSz cx="9144000" cy="6858000" type="screen4x3"/>
  <p:notesSz cx="6858000" cy="9144000"/>
  <p:embeddedFontLst>
    <p:embeddedFont>
      <p:font typeface="Abril Fatface" panose="02000503000000020003" pitchFamily="2" charset="77"/>
      <p:regular r:id="rId21"/>
    </p:embeddedFont>
    <p:embeddedFont>
      <p:font typeface="Audiowide" panose="02000503000000020004" pitchFamily="2" charset="0"/>
      <p:regular r:id="rId22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entury Gothic" panose="020B0502020202020204" pitchFamily="34" charset="0"/>
      <p:regular r:id="rId30"/>
      <p:bold r:id="rId31"/>
      <p:italic r:id="rId32"/>
      <p:boldItalic r:id="rId33"/>
    </p:embeddedFont>
    <p:embeddedFont>
      <p:font typeface="Helvetica Neue" panose="02000503000000020004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gU2WvqveHcPPxdmIRNYZV2eo0u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628" autoAdjust="0"/>
    <p:restoredTop sz="94626"/>
  </p:normalViewPr>
  <p:slideViewPr>
    <p:cSldViewPr snapToGrid="0">
      <p:cViewPr>
        <p:scale>
          <a:sx n="93" d="100"/>
          <a:sy n="93" d="100"/>
        </p:scale>
        <p:origin x="-1008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presProps" Target="pres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2c40cdacc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2c40cdacc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g82c40cdacc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2c40cdacc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82c40cdacc_0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82c40cdacc_0_1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2ca710ad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2ca710ad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82ca710ad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2c40cdacc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82c40cdacc_0_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82c40cdacc_0_1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2c40cdac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82c40cdacc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82c40cdacc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2c40cdacc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82c40cdacc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82c40cdacc_0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2c40cdacc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82c40cdacc_0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82c40cdacc_0_1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6" name="Google Shape;1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0614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2c40cdacc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82c40cdacc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82c40cdacc_0_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2bb33568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82bb335680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82bb335680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2bb33568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2bb335680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82bb335680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2c40cdac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2c40cdacc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82c40cdacc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2c40cdac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2c40cdacc_0_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82c40cdacc_0_1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2c40cdac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82c40cdacc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82c40cdacc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2c40cdac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82c40cdacc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82c40cdacc_0_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2c40cdacc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82c40cdacc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82c40cdacc_0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 descr="Tag=AccentColor&#10;Flavor=Light&#10;Target=Fill"/>
          <p:cNvSpPr/>
          <p:nvPr/>
        </p:nvSpPr>
        <p:spPr>
          <a:xfrm flipH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 descr="Tag=AccentColor&#10;Flavor=Light&#10;Target=Fill"/>
          <p:cNvSpPr/>
          <p:nvPr/>
        </p:nvSpPr>
        <p:spPr>
          <a:xfrm>
            <a:off x="684965" y="1332237"/>
            <a:ext cx="5263732" cy="3841102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>
            <a:spLocks noGrp="1"/>
          </p:cNvSpPr>
          <p:nvPr>
            <p:ph type="pic" idx="2"/>
          </p:nvPr>
        </p:nvSpPr>
        <p:spPr>
          <a:xfrm>
            <a:off x="6711696" y="640079"/>
            <a:ext cx="4837176" cy="556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body" idx="1"/>
          </p:nvPr>
        </p:nvSpPr>
        <p:spPr>
          <a:xfrm>
            <a:off x="1655064" y="4087368"/>
            <a:ext cx="3319272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259080" y="365125"/>
            <a:ext cx="8663940" cy="73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259080" y="1249680"/>
            <a:ext cx="8663940" cy="502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45910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04860" y="6356350"/>
            <a:ext cx="5181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 descr="Tag=AccentColor&#10;Flavor=Light&#10;Target=Fill"/>
          <p:cNvSpPr/>
          <p:nvPr/>
        </p:nvSpPr>
        <p:spPr>
          <a:xfrm>
            <a:off x="7209816" y="0"/>
            <a:ext cx="4143984" cy="5747660"/>
          </a:xfrm>
          <a:custGeom>
            <a:avLst/>
            <a:gdLst/>
            <a:ahLst/>
            <a:cxnLst/>
            <a:rect l="l" t="t" r="r" b="b"/>
            <a:pathLst>
              <a:path w="3843750" h="5956080" extrusionOk="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838200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6419088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2"/>
          </p:nvPr>
        </p:nvSpPr>
        <p:spPr>
          <a:xfrm>
            <a:off x="8397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64190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64190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 descr="Tag=AccentColor&#10;Flavor=Light&#10;Target=Fill"/>
          <p:cNvSpPr/>
          <p:nvPr/>
        </p:nvSpPr>
        <p:spPr>
          <a:xfrm flipH="1">
            <a:off x="1969639" y="181596"/>
            <a:ext cx="8252722" cy="6022258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 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 descr="Mask ID=&#10;Mask position=bottom, center&#10;Mask family= brushstroke, landscape, wide"/>
          <p:cNvSpPr/>
          <p:nvPr/>
        </p:nvSpPr>
        <p:spPr>
          <a:xfrm>
            <a:off x="1768100" y="-1"/>
            <a:ext cx="10423900" cy="5920155"/>
          </a:xfrm>
          <a:custGeom>
            <a:avLst/>
            <a:gdLst/>
            <a:ahLst/>
            <a:cxnLst/>
            <a:rect l="l" t="t" r="r" b="b"/>
            <a:pathLst>
              <a:path w="10423900" h="5491534" extrusionOk="0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 descr="Tag=AccentColor&#10;Flavor=Light&#10;Target=Fill"/>
          <p:cNvSpPr/>
          <p:nvPr/>
        </p:nvSpPr>
        <p:spPr>
          <a:xfrm>
            <a:off x="4726728" y="0"/>
            <a:ext cx="7472381" cy="6858000"/>
          </a:xfrm>
          <a:custGeom>
            <a:avLst/>
            <a:gdLst/>
            <a:ahLst/>
            <a:cxnLst/>
            <a:rect l="l" t="t" r="r" b="b"/>
            <a:pathLst>
              <a:path w="7472381" h="6886575" extrusionOk="0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body" idx="1"/>
          </p:nvPr>
        </p:nvSpPr>
        <p:spPr>
          <a:xfrm>
            <a:off x="7059168" y="640080"/>
            <a:ext cx="4489704" cy="5596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2"/>
          </p:nvPr>
        </p:nvSpPr>
        <p:spPr>
          <a:xfrm>
            <a:off x="839788" y="3776472"/>
            <a:ext cx="3886200" cy="246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190500" y="136526"/>
            <a:ext cx="8747760" cy="83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bril Fatface"/>
              <a:buNone/>
              <a:defRPr sz="4400" b="0" i="1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190500" y="1074420"/>
            <a:ext cx="8747760" cy="5189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4564380" y="6365240"/>
            <a:ext cx="9525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190500" y="635126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526780" y="6369049"/>
            <a:ext cx="4114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vennelashriya@gmail.com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://creativecommons.org/licenses/by-nc-sa/4.0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mailto:BionicTigers10464@gmail.com" TargetMode="Externa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" name="Google Shape;103;p1"/>
          <p:cNvSpPr/>
          <p:nvPr/>
        </p:nvSpPr>
        <p:spPr>
          <a:xfrm>
            <a:off x="0" y="-5255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1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2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1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"/>
          <p:cNvSpPr txBox="1">
            <a:spLocks noGrp="1"/>
          </p:cNvSpPr>
          <p:nvPr>
            <p:ph type="ctrTitle"/>
          </p:nvPr>
        </p:nvSpPr>
        <p:spPr>
          <a:xfrm>
            <a:off x="117000" y="379450"/>
            <a:ext cx="9027000" cy="17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</a:pPr>
            <a:r>
              <a:rPr lang="en-US" sz="5500" b="1" dirty="0" err="1"/>
              <a:t>Configuracion</a:t>
            </a:r>
            <a:r>
              <a:rPr lang="en-US" sz="5500" b="1" dirty="0"/>
              <a:t> </a:t>
            </a:r>
            <a:r>
              <a:rPr lang="en-US" sz="5500" b="1" dirty="0" err="1"/>
              <a:t>Inicial</a:t>
            </a:r>
            <a:r>
              <a:rPr lang="en-US" sz="5500" b="1" dirty="0"/>
              <a:t> del Robot</a:t>
            </a:r>
            <a:endParaRPr sz="5500" dirty="0"/>
          </a:p>
        </p:txBody>
      </p:sp>
      <p:sp>
        <p:nvSpPr>
          <p:cNvPr id="105" name="Google Shape;105;p1"/>
          <p:cNvSpPr txBox="1">
            <a:spLocks noGrp="1"/>
          </p:cNvSpPr>
          <p:nvPr>
            <p:ph type="subTitle" idx="1"/>
          </p:nvPr>
        </p:nvSpPr>
        <p:spPr>
          <a:xfrm>
            <a:off x="272227" y="2081049"/>
            <a:ext cx="5021667" cy="1596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2000" dirty="0"/>
              <a:t>Team 13380 - QUANTUM STINGERS</a:t>
            </a:r>
          </a:p>
          <a:p>
            <a:pPr marL="0" indent="0">
              <a:spcBef>
                <a:spcPts val="0"/>
              </a:spcBef>
              <a:buSzPts val="1700"/>
            </a:pPr>
            <a:r>
              <a:rPr lang="en-US" sz="2000" dirty="0" err="1"/>
              <a:t>Traducción</a:t>
            </a:r>
            <a:r>
              <a:rPr lang="en-US" sz="2000" dirty="0"/>
              <a:t> – Botrregos Jr. – FTC 7649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endParaRPr sz="1700" dirty="0"/>
          </a:p>
        </p:txBody>
      </p:sp>
      <p:pic>
        <p:nvPicPr>
          <p:cNvPr id="106" name="Google Shape;106;p1" descr="A close up of a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4362663"/>
            <a:ext cx="3683140" cy="1596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2c40cdacc_0_77"/>
          <p:cNvSpPr txBox="1">
            <a:spLocks noGrp="1"/>
          </p:cNvSpPr>
          <p:nvPr>
            <p:ph type="title"/>
          </p:nvPr>
        </p:nvSpPr>
        <p:spPr>
          <a:xfrm>
            <a:off x="123005" y="193375"/>
            <a:ext cx="8664000" cy="739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Haciendo</a:t>
            </a:r>
            <a:r>
              <a:rPr lang="en-US" dirty="0"/>
              <a:t> las </a:t>
            </a:r>
            <a:r>
              <a:rPr lang="en-US" dirty="0" err="1"/>
              <a:t>conexiones</a:t>
            </a:r>
            <a:endParaRPr dirty="0"/>
          </a:p>
        </p:txBody>
      </p:sp>
      <p:sp>
        <p:nvSpPr>
          <p:cNvPr id="194" name="Google Shape;194;g82c40cdacc_0_77"/>
          <p:cNvSpPr txBox="1">
            <a:spLocks noGrp="1"/>
          </p:cNvSpPr>
          <p:nvPr>
            <p:ph type="body" idx="1"/>
          </p:nvPr>
        </p:nvSpPr>
        <p:spPr>
          <a:xfrm>
            <a:off x="-12575" y="899330"/>
            <a:ext cx="5031000" cy="502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SzPts val="1500"/>
              <a:buChar char="➢"/>
            </a:pPr>
            <a:r>
              <a:rPr lang="en-US" sz="1400" dirty="0">
                <a:highlight>
                  <a:schemeClr val="accent4"/>
                </a:highlight>
              </a:rPr>
              <a:t>Rev Hub </a:t>
            </a:r>
            <a:r>
              <a:rPr lang="es-MX" sz="1400" dirty="0">
                <a:highlight>
                  <a:schemeClr val="accent4"/>
                </a:highlight>
              </a:rPr>
              <a:t>a un Motor DC</a:t>
            </a:r>
            <a:endParaRPr sz="1400" dirty="0">
              <a:highlight>
                <a:schemeClr val="accent4"/>
              </a:highlight>
            </a:endParaRPr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US" sz="1400" dirty="0" err="1"/>
              <a:t>Adaptador</a:t>
            </a:r>
            <a:r>
              <a:rPr lang="en-US" sz="1400" dirty="0"/>
              <a:t> Anderson </a:t>
            </a:r>
            <a:r>
              <a:rPr lang="en-US" sz="1400" dirty="0" err="1"/>
              <a:t>Powerpole</a:t>
            </a:r>
            <a:r>
              <a:rPr lang="en-US" sz="1400" dirty="0"/>
              <a:t> a JST VH</a:t>
            </a:r>
            <a:endParaRPr sz="1400" dirty="0"/>
          </a:p>
          <a:p>
            <a:pPr lvl="1" indent="-323850">
              <a:spcBef>
                <a:spcPts val="0"/>
              </a:spcBef>
              <a:buSzPts val="1500"/>
              <a:buChar char="○"/>
            </a:pPr>
            <a:r>
              <a:rPr lang="es-ES" sz="1400" dirty="0"/>
              <a:t>La mayoría de los motores DC deben tener ya un conector Anderson </a:t>
            </a:r>
            <a:r>
              <a:rPr lang="es-ES" sz="1400" dirty="0" err="1"/>
              <a:t>Powerpole</a:t>
            </a:r>
            <a:endParaRPr lang="es-ES" sz="1400" dirty="0"/>
          </a:p>
          <a:p>
            <a:pPr lvl="1" indent="-323850">
              <a:spcBef>
                <a:spcPts val="0"/>
              </a:spcBef>
              <a:buSzPts val="1500"/>
              <a:buChar char="○"/>
            </a:pPr>
            <a:r>
              <a:rPr lang="es-ES" sz="1400" dirty="0"/>
              <a:t>Conecta el conector </a:t>
            </a:r>
            <a:r>
              <a:rPr lang="es-ES" sz="1400" dirty="0" err="1"/>
              <a:t>Anderoson</a:t>
            </a:r>
            <a:r>
              <a:rPr lang="es-ES" sz="1400" dirty="0"/>
              <a:t> </a:t>
            </a:r>
            <a:r>
              <a:rPr lang="es-ES" sz="1400" dirty="0" err="1"/>
              <a:t>Powerpole</a:t>
            </a:r>
            <a:r>
              <a:rPr lang="es-ES" sz="1400" dirty="0"/>
              <a:t> del motor al adaptador</a:t>
            </a:r>
          </a:p>
          <a:p>
            <a:pPr lvl="1" indent="-323850">
              <a:spcBef>
                <a:spcPts val="0"/>
              </a:spcBef>
              <a:buSzPts val="1500"/>
              <a:buChar char="○"/>
            </a:pPr>
            <a:r>
              <a:rPr lang="es-ES" sz="1400" dirty="0"/>
              <a:t>Conecta el adaptador a un puerto de motor a la izquierda del </a:t>
            </a:r>
            <a:r>
              <a:rPr lang="es-ES" sz="1400" dirty="0" err="1"/>
              <a:t>Expansion</a:t>
            </a:r>
            <a:r>
              <a:rPr lang="es-ES" sz="1400" dirty="0"/>
              <a:t> Hub, abajo de el conector de la batería.</a:t>
            </a:r>
          </a:p>
          <a:p>
            <a:pPr lvl="1" indent="-323850">
              <a:spcBef>
                <a:spcPts val="0"/>
              </a:spcBef>
              <a:buSzPts val="1500"/>
              <a:buChar char="○"/>
            </a:pPr>
            <a:r>
              <a:rPr lang="es-ES" sz="1400" dirty="0"/>
              <a:t>Los </a:t>
            </a:r>
            <a:r>
              <a:rPr lang="es-ES" sz="1400" dirty="0" err="1"/>
              <a:t>encoders</a:t>
            </a:r>
            <a:r>
              <a:rPr lang="es-ES" sz="1400" dirty="0"/>
              <a:t> se conectan en los puertos pequeños directamente al lado de donde se conecta el motor correspondiente</a:t>
            </a:r>
          </a:p>
          <a:p>
            <a:pPr marL="419100" indent="-285750">
              <a:spcBef>
                <a:spcPts val="0"/>
              </a:spcBef>
              <a:buSzPts val="1500"/>
              <a:buFont typeface="Wingdings" panose="05000000000000000000" pitchFamily="2" charset="2"/>
              <a:buChar char="Ø"/>
            </a:pPr>
            <a:r>
              <a:rPr lang="en-US" sz="1400" dirty="0">
                <a:highlight>
                  <a:schemeClr val="accent4"/>
                </a:highlight>
              </a:rPr>
              <a:t>Rev Hub a un Servo</a:t>
            </a:r>
            <a:endParaRPr lang="es-ES" sz="1400" dirty="0"/>
          </a:p>
          <a:p>
            <a:pPr marL="876300" lvl="1" indent="-285750">
              <a:spcBef>
                <a:spcPts val="0"/>
              </a:spcBef>
              <a:buSzPts val="1500"/>
              <a:buFont typeface="Courier New" panose="02070309020205020404" pitchFamily="49" charset="0"/>
              <a:buChar char="o"/>
            </a:pPr>
            <a:r>
              <a:rPr lang="es-ES" sz="1400" dirty="0"/>
              <a:t>Conecta el conector de 3 cables del Servo a uno de los puertos de Servo en la parte de abajo del </a:t>
            </a:r>
            <a:r>
              <a:rPr lang="es-ES" sz="1400" dirty="0" err="1"/>
              <a:t>Rev</a:t>
            </a:r>
            <a:r>
              <a:rPr lang="es-ES" sz="1400" dirty="0"/>
              <a:t> Hub</a:t>
            </a:r>
          </a:p>
          <a:p>
            <a:pPr lvl="0" indent="-323850">
              <a:spcBef>
                <a:spcPts val="0"/>
              </a:spcBef>
              <a:buSzPts val="1500"/>
              <a:buChar char="➢"/>
            </a:pPr>
            <a:r>
              <a:rPr lang="en-US" sz="1400" dirty="0">
                <a:highlight>
                  <a:schemeClr val="accent4"/>
                </a:highlight>
              </a:rPr>
              <a:t>Rev Hub un Sensor</a:t>
            </a:r>
            <a:endParaRPr lang="es-ES" sz="1400" dirty="0"/>
          </a:p>
          <a:p>
            <a:pPr lvl="1" indent="-323850">
              <a:spcBef>
                <a:spcPts val="0"/>
              </a:spcBef>
              <a:buSzPts val="1500"/>
              <a:buChar char="○"/>
            </a:pPr>
            <a:r>
              <a:rPr lang="es-ES" sz="1400" dirty="0"/>
              <a:t>Los sensores de distancia/color tienen un conector de 4 cables que se conectan en los puertos indicados como "I2C" al lado derecho del </a:t>
            </a:r>
            <a:r>
              <a:rPr lang="es-ES" sz="1400" dirty="0" err="1"/>
              <a:t>Rev</a:t>
            </a:r>
            <a:r>
              <a:rPr lang="es-ES" sz="1400" dirty="0"/>
              <a:t> Hub</a:t>
            </a:r>
          </a:p>
          <a:p>
            <a:pPr lvl="1" indent="-323850">
              <a:spcBef>
                <a:spcPts val="0"/>
              </a:spcBef>
              <a:buSzPts val="1500"/>
              <a:buChar char="○"/>
            </a:pPr>
            <a:r>
              <a:rPr lang="es-ES" sz="1400" dirty="0"/>
              <a:t>Los sensores "</a:t>
            </a:r>
            <a:r>
              <a:rPr lang="es-ES" sz="1400" dirty="0" err="1"/>
              <a:t>touch</a:t>
            </a:r>
            <a:r>
              <a:rPr lang="es-ES" sz="1400" dirty="0"/>
              <a:t>" tienen un conector de 4 cables que se conectan en los puertos indicados como "Digital" al lado derecho del </a:t>
            </a:r>
            <a:r>
              <a:rPr lang="es-ES" sz="1400" dirty="0" err="1"/>
              <a:t>Rev</a:t>
            </a:r>
            <a:r>
              <a:rPr lang="es-ES" sz="1400" dirty="0"/>
              <a:t> Hub</a:t>
            </a:r>
            <a:endParaRPr sz="1400" dirty="0"/>
          </a:p>
        </p:txBody>
      </p:sp>
      <p:pic>
        <p:nvPicPr>
          <p:cNvPr id="195" name="Google Shape;195;g82c40cdacc_0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6150" y="2932113"/>
            <a:ext cx="2450850" cy="138462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96" name="Google Shape;196;g82c40cdacc_0_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6150" y="151913"/>
            <a:ext cx="2450849" cy="150448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7" name="Google Shape;197;g82c40cdacc_0_77"/>
          <p:cNvSpPr txBox="1"/>
          <p:nvPr/>
        </p:nvSpPr>
        <p:spPr>
          <a:xfrm>
            <a:off x="6301775" y="428875"/>
            <a:ext cx="11307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Anderson Powerpole → </a:t>
            </a:r>
            <a:endParaRPr sz="9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8" name="Google Shape;198;g82c40cdacc_0_77"/>
          <p:cNvSpPr txBox="1"/>
          <p:nvPr/>
        </p:nvSpPr>
        <p:spPr>
          <a:xfrm>
            <a:off x="8013300" y="1287363"/>
            <a:ext cx="11307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JST VH→ </a:t>
            </a:r>
            <a:endParaRPr sz="9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9" name="Google Shape;199;g82c40cdacc_0_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5909" y="4893321"/>
            <a:ext cx="3207040" cy="150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82c40cdacc_0_77"/>
          <p:cNvSpPr txBox="1"/>
          <p:nvPr/>
        </p:nvSpPr>
        <p:spPr>
          <a:xfrm>
            <a:off x="7578950" y="5554800"/>
            <a:ext cx="573000" cy="549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1" name="Google Shape;201;g82c40cdacc_0_77"/>
          <p:cNvSpPr txBox="1"/>
          <p:nvPr/>
        </p:nvSpPr>
        <p:spPr>
          <a:xfrm>
            <a:off x="5647225" y="5558850"/>
            <a:ext cx="924300" cy="32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2" name="Google Shape;202;g82c40cdacc_0_77"/>
          <p:cNvSpPr txBox="1"/>
          <p:nvPr/>
        </p:nvSpPr>
        <p:spPr>
          <a:xfrm>
            <a:off x="6405125" y="5364750"/>
            <a:ext cx="166500" cy="26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3" name="Google Shape;203;g82c40cdacc_0_77"/>
          <p:cNvSpPr txBox="1"/>
          <p:nvPr/>
        </p:nvSpPr>
        <p:spPr>
          <a:xfrm>
            <a:off x="6525275" y="5364750"/>
            <a:ext cx="406800" cy="7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4" name="Google Shape;204;g82c40cdacc_0_77"/>
          <p:cNvSpPr txBox="1"/>
          <p:nvPr/>
        </p:nvSpPr>
        <p:spPr>
          <a:xfrm>
            <a:off x="6373068" y="4446956"/>
            <a:ext cx="2208800" cy="226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Century Gothic"/>
                <a:ea typeface="Century Gothic"/>
                <a:cs typeface="Century Gothic"/>
                <a:sym typeface="Century Gothic"/>
              </a:rPr>
              <a:t>Diagrama</a:t>
            </a:r>
            <a:r>
              <a:rPr lang="en-US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dirty="0" err="1">
                <a:latin typeface="Century Gothic"/>
                <a:ea typeface="Century Gothic"/>
                <a:cs typeface="Century Gothic"/>
                <a:sym typeface="Century Gothic"/>
              </a:rPr>
              <a:t>completo</a:t>
            </a:r>
            <a:r>
              <a:rPr lang="en-US" dirty="0"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82c40cdacc_0_77"/>
          <p:cNvSpPr txBox="1"/>
          <p:nvPr/>
        </p:nvSpPr>
        <p:spPr>
          <a:xfrm>
            <a:off x="6455825" y="3508013"/>
            <a:ext cx="822600" cy="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Servo: </a:t>
            </a:r>
            <a:endParaRPr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6" name="Google Shape;206;g82c40cdacc_0_77"/>
          <p:cNvPicPr preferRelativeResize="0"/>
          <p:nvPr/>
        </p:nvPicPr>
        <p:blipFill rotWithShape="1">
          <a:blip r:embed="rId6">
            <a:alphaModFix/>
          </a:blip>
          <a:srcRect l="26300" t="6779" r="19380" b="43369"/>
          <a:stretch/>
        </p:blipFill>
        <p:spPr>
          <a:xfrm>
            <a:off x="6895938" y="1819125"/>
            <a:ext cx="1331274" cy="950275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7" name="Google Shape;207;g82c40cdacc_0_77"/>
          <p:cNvSpPr txBox="1"/>
          <p:nvPr/>
        </p:nvSpPr>
        <p:spPr>
          <a:xfrm>
            <a:off x="6455825" y="2278375"/>
            <a:ext cx="682500" cy="1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Motor → </a:t>
            </a:r>
            <a:endParaRPr sz="9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8" name="Google Shape;208;g82c40cdacc_0_77"/>
          <p:cNvSpPr txBox="1"/>
          <p:nvPr/>
        </p:nvSpPr>
        <p:spPr>
          <a:xfrm>
            <a:off x="7375225" y="2278375"/>
            <a:ext cx="1238700" cy="1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← Encoder </a:t>
            </a:r>
            <a:endParaRPr sz="9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2c40cdacc_0_139"/>
          <p:cNvSpPr txBox="1">
            <a:spLocks noGrp="1"/>
          </p:cNvSpPr>
          <p:nvPr>
            <p:ph type="title"/>
          </p:nvPr>
        </p:nvSpPr>
        <p:spPr>
          <a:xfrm>
            <a:off x="259080" y="365125"/>
            <a:ext cx="8664000" cy="739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Conexión</a:t>
            </a:r>
            <a:r>
              <a:rPr lang="en-US" dirty="0"/>
              <a:t> de Rev Hub a Rev Hub</a:t>
            </a:r>
            <a:endParaRPr dirty="0"/>
          </a:p>
        </p:txBody>
      </p:sp>
      <p:sp>
        <p:nvSpPr>
          <p:cNvPr id="215" name="Google Shape;215;g82c40cdacc_0_139"/>
          <p:cNvSpPr txBox="1">
            <a:spLocks noGrp="1"/>
          </p:cNvSpPr>
          <p:nvPr>
            <p:ph type="body" idx="1"/>
          </p:nvPr>
        </p:nvSpPr>
        <p:spPr>
          <a:xfrm>
            <a:off x="259080" y="914400"/>
            <a:ext cx="8664000" cy="502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lvl="0" indent="0">
              <a:buNone/>
            </a:pPr>
            <a:endParaRPr lang="es-ES" sz="1800" dirty="0"/>
          </a:p>
          <a:p>
            <a:pPr lvl="0">
              <a:buChar char="➢"/>
            </a:pPr>
            <a:r>
              <a:rPr lang="es-ES" sz="1800" dirty="0"/>
              <a:t>Un </a:t>
            </a:r>
            <a:r>
              <a:rPr lang="es-ES" sz="1800" dirty="0" err="1"/>
              <a:t>Rev</a:t>
            </a:r>
            <a:r>
              <a:rPr lang="es-ES" sz="1800" dirty="0"/>
              <a:t> </a:t>
            </a:r>
            <a:r>
              <a:rPr lang="es-ES" sz="1800" dirty="0" err="1"/>
              <a:t>Expansion</a:t>
            </a:r>
            <a:r>
              <a:rPr lang="es-ES" sz="1800" dirty="0"/>
              <a:t> Hub tiene 4 puertos de motor y 6 de servo</a:t>
            </a:r>
          </a:p>
          <a:p>
            <a:pPr lvl="0">
              <a:buChar char="➢"/>
            </a:pPr>
            <a:r>
              <a:rPr lang="es-ES" sz="1800" dirty="0"/>
              <a:t>Para los equipos que usan 2 </a:t>
            </a:r>
            <a:r>
              <a:rPr lang="es-ES" sz="1800" dirty="0" err="1"/>
              <a:t>Rev</a:t>
            </a:r>
            <a:r>
              <a:rPr lang="es-ES" sz="1800" dirty="0"/>
              <a:t> </a:t>
            </a:r>
            <a:r>
              <a:rPr lang="es-ES" sz="1800" dirty="0" err="1"/>
              <a:t>Hubs</a:t>
            </a:r>
            <a:r>
              <a:rPr lang="es-ES" sz="1800" dirty="0"/>
              <a:t> para conectar toda su electrónica, ambos </a:t>
            </a:r>
            <a:r>
              <a:rPr lang="es-ES" sz="1800" dirty="0" err="1"/>
              <a:t>Rev</a:t>
            </a:r>
            <a:r>
              <a:rPr lang="es-ES" sz="1800" dirty="0"/>
              <a:t> </a:t>
            </a:r>
            <a:r>
              <a:rPr lang="es-ES" sz="1800" dirty="0" err="1"/>
              <a:t>Hubs</a:t>
            </a:r>
            <a:r>
              <a:rPr lang="es-ES" sz="1800" dirty="0"/>
              <a:t> tienen que estar conectados. Solo uno de los </a:t>
            </a:r>
            <a:r>
              <a:rPr lang="es-ES" sz="1800" dirty="0" err="1"/>
              <a:t>Rev</a:t>
            </a:r>
            <a:r>
              <a:rPr lang="es-ES" sz="1800" dirty="0"/>
              <a:t> </a:t>
            </a:r>
            <a:r>
              <a:rPr lang="es-ES" sz="1800" dirty="0" err="1"/>
              <a:t>Hubs</a:t>
            </a:r>
            <a:r>
              <a:rPr lang="es-ES" sz="1800" dirty="0"/>
              <a:t> será conectado al teléfono RC</a:t>
            </a:r>
          </a:p>
          <a:p>
            <a:pPr lvl="0">
              <a:buChar char="➢"/>
            </a:pPr>
            <a:r>
              <a:rPr lang="en-US" sz="1800" dirty="0" err="1"/>
              <a:t>Parte</a:t>
            </a:r>
            <a:r>
              <a:rPr lang="en-US" sz="1800" dirty="0"/>
              <a:t> 1</a:t>
            </a:r>
            <a:endParaRPr lang="en-US" sz="1600" dirty="0"/>
          </a:p>
          <a:p>
            <a:pPr lvl="1" indent="-330200">
              <a:spcBef>
                <a:spcPts val="0"/>
              </a:spcBef>
              <a:buSzPts val="1600"/>
              <a:buChar char="○"/>
            </a:pPr>
            <a:r>
              <a:rPr lang="es-ES" sz="1600" dirty="0"/>
              <a:t>Por defecto, todos los </a:t>
            </a:r>
            <a:r>
              <a:rPr lang="es-ES" sz="1600" dirty="0" err="1"/>
              <a:t>Rev</a:t>
            </a:r>
            <a:r>
              <a:rPr lang="es-ES" sz="1600" dirty="0"/>
              <a:t> </a:t>
            </a:r>
            <a:r>
              <a:rPr lang="es-ES" sz="1600" dirty="0" err="1"/>
              <a:t>Hubs</a:t>
            </a:r>
            <a:r>
              <a:rPr lang="es-ES" sz="1600" dirty="0"/>
              <a:t> tienen una dirección de serie igual y predefinida (2)</a:t>
            </a:r>
          </a:p>
          <a:p>
            <a:pPr lvl="1" indent="-330200">
              <a:spcBef>
                <a:spcPts val="0"/>
              </a:spcBef>
              <a:buSzPts val="1600"/>
              <a:buChar char="○"/>
            </a:pPr>
            <a:r>
              <a:rPr lang="es-MX" sz="1600" dirty="0"/>
              <a:t>Para conectar los dos </a:t>
            </a:r>
            <a:r>
              <a:rPr lang="es-MX" sz="1600" dirty="0" err="1"/>
              <a:t>Rev</a:t>
            </a:r>
            <a:r>
              <a:rPr lang="es-MX" sz="1600" dirty="0"/>
              <a:t> </a:t>
            </a:r>
            <a:r>
              <a:rPr lang="es-MX" sz="1600" dirty="0" err="1"/>
              <a:t>Hubs</a:t>
            </a:r>
            <a:r>
              <a:rPr lang="es-MX" sz="1600" dirty="0"/>
              <a:t>, sus direcciones deben ser diferentes, por lo tanto, uno de ellos tendrá que ser reconfigurado.</a:t>
            </a:r>
            <a:endParaRPr lang="es-ES" dirty="0"/>
          </a:p>
          <a:p>
            <a:pPr lvl="2" indent="-330200">
              <a:spcBef>
                <a:spcPts val="0"/>
              </a:spcBef>
              <a:buSzPts val="1600"/>
              <a:buChar char="■"/>
            </a:pPr>
            <a:r>
              <a:rPr lang="es-ES" dirty="0"/>
              <a:t>Conecta uno de los </a:t>
            </a:r>
            <a:r>
              <a:rPr lang="es-ES" dirty="0" err="1"/>
              <a:t>Rev</a:t>
            </a:r>
            <a:r>
              <a:rPr lang="es-ES" dirty="0"/>
              <a:t> Hub al teléfono Robot </a:t>
            </a:r>
            <a:r>
              <a:rPr lang="es-ES" dirty="0" err="1"/>
              <a:t>Controller</a:t>
            </a:r>
            <a:r>
              <a:rPr lang="es-ES" dirty="0"/>
              <a:t> y la batería</a:t>
            </a:r>
          </a:p>
          <a:p>
            <a:pPr lvl="2" indent="-330200">
              <a:spcBef>
                <a:spcPts val="0"/>
              </a:spcBef>
              <a:buSzPts val="1600"/>
              <a:buChar char="■"/>
            </a:pPr>
            <a:r>
              <a:rPr lang="es-ES" dirty="0"/>
              <a:t>Abre la aplicación </a:t>
            </a:r>
            <a:r>
              <a:rPr lang="en-US" dirty="0"/>
              <a:t>“Robot Controller”</a:t>
            </a:r>
            <a:endParaRPr lang="es-ES" dirty="0"/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s-MX" dirty="0"/>
              <a:t>Crea un archivo de configuración temporal</a:t>
            </a:r>
            <a:endParaRPr dirty="0"/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US" dirty="0" err="1"/>
              <a:t>Ve</a:t>
            </a:r>
            <a:r>
              <a:rPr lang="en-US" dirty="0"/>
              <a:t> a Settings → Advanced Settings→ Expansion Hub Address Change </a:t>
            </a:r>
            <a:endParaRPr dirty="0"/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US" dirty="0"/>
              <a:t>Now, </a:t>
            </a:r>
            <a:r>
              <a:rPr lang="es-MX" dirty="0"/>
              <a:t>y cambia el valor de dirección (</a:t>
            </a:r>
            <a:r>
              <a:rPr lang="es-MX" dirty="0" err="1"/>
              <a:t>address</a:t>
            </a:r>
            <a:r>
              <a:rPr lang="es-MX" dirty="0"/>
              <a:t> </a:t>
            </a:r>
            <a:r>
              <a:rPr lang="es-MX" dirty="0" err="1"/>
              <a:t>value</a:t>
            </a:r>
            <a:r>
              <a:rPr lang="es-MX" dirty="0"/>
              <a:t>) a otro valor diferente a 2</a:t>
            </a:r>
            <a:endParaRPr dirty="0"/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US" dirty="0" err="1"/>
              <a:t>Presiona</a:t>
            </a:r>
            <a:r>
              <a:rPr lang="en-US" dirty="0"/>
              <a:t> “Done”</a:t>
            </a:r>
            <a:endParaRPr dirty="0"/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s-MX" dirty="0"/>
              <a:t>Elimina el archivo de configuración temporal y crea uno nuevo.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82ca710adc_0_0"/>
          <p:cNvSpPr txBox="1">
            <a:spLocks noGrp="1"/>
          </p:cNvSpPr>
          <p:nvPr>
            <p:ph type="title"/>
          </p:nvPr>
        </p:nvSpPr>
        <p:spPr>
          <a:xfrm>
            <a:off x="259080" y="365125"/>
            <a:ext cx="8664000" cy="739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dirty="0" err="1"/>
              <a:t>Conexión</a:t>
            </a:r>
            <a:r>
              <a:rPr lang="en-US" dirty="0"/>
              <a:t> de Rev Hub a Rev Hub</a:t>
            </a:r>
            <a:endParaRPr dirty="0"/>
          </a:p>
        </p:txBody>
      </p:sp>
      <p:sp>
        <p:nvSpPr>
          <p:cNvPr id="222" name="Google Shape;222;g82ca710adc_0_0"/>
          <p:cNvSpPr txBox="1">
            <a:spLocks noGrp="1"/>
          </p:cNvSpPr>
          <p:nvPr>
            <p:ph type="body" idx="1"/>
          </p:nvPr>
        </p:nvSpPr>
        <p:spPr>
          <a:xfrm>
            <a:off x="194850" y="1044200"/>
            <a:ext cx="4929300" cy="502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en-US" sz="1800" dirty="0" err="1"/>
              <a:t>Parte</a:t>
            </a:r>
            <a:r>
              <a:rPr lang="en-US" sz="1800" dirty="0"/>
              <a:t> 2: </a:t>
            </a:r>
            <a:r>
              <a:rPr lang="es-MX" sz="1800" dirty="0"/>
              <a:t>Conexiones con cables</a:t>
            </a:r>
            <a:endParaRPr sz="1800" dirty="0"/>
          </a:p>
          <a:p>
            <a:pPr marL="9144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s-MX" sz="1800" dirty="0"/>
              <a:t>Desconecta el teléfono y la batería del </a:t>
            </a:r>
            <a:r>
              <a:rPr lang="es-MX" sz="1800" dirty="0" err="1"/>
              <a:t>Rev</a:t>
            </a:r>
            <a:r>
              <a:rPr lang="es-MX" sz="1800" dirty="0"/>
              <a:t> Hub</a:t>
            </a:r>
            <a:endParaRPr sz="1800" dirty="0"/>
          </a:p>
          <a:p>
            <a:pPr marL="9144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1800" dirty="0" err="1"/>
              <a:t>Usa</a:t>
            </a:r>
            <a:r>
              <a:rPr lang="en-US" sz="1800" dirty="0"/>
              <a:t> un cable de extension XT30 → </a:t>
            </a:r>
            <a:r>
              <a:rPr lang="en-US" sz="1800" dirty="0" err="1"/>
              <a:t>Conéctalo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los </a:t>
            </a:r>
            <a:r>
              <a:rPr lang="en-US" sz="1800" dirty="0" err="1"/>
              <a:t>puertos</a:t>
            </a:r>
            <a:r>
              <a:rPr lang="en-US" sz="1800" dirty="0"/>
              <a:t> de </a:t>
            </a:r>
            <a:r>
              <a:rPr lang="en-US" sz="1800" dirty="0" err="1"/>
              <a:t>energía</a:t>
            </a:r>
            <a:r>
              <a:rPr lang="en-US" sz="1800" dirty="0"/>
              <a:t> XT30 Power ports </a:t>
            </a:r>
            <a:r>
              <a:rPr lang="es-MX" sz="1800" dirty="0"/>
              <a:t>en ambos </a:t>
            </a:r>
            <a:r>
              <a:rPr lang="es-MX" sz="1800" dirty="0" err="1"/>
              <a:t>Rev</a:t>
            </a:r>
            <a:r>
              <a:rPr lang="es-MX" sz="1800" dirty="0"/>
              <a:t> </a:t>
            </a:r>
            <a:r>
              <a:rPr lang="es-MX" sz="1800" dirty="0" err="1"/>
              <a:t>Hubs</a:t>
            </a:r>
            <a:endParaRPr sz="1800" dirty="0"/>
          </a:p>
          <a:p>
            <a:pPr marL="9144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1800" dirty="0" err="1"/>
              <a:t>Usa</a:t>
            </a:r>
            <a:r>
              <a:rPr lang="en-US" sz="1800" dirty="0"/>
              <a:t> un cable de 3 pines JST PH → </a:t>
            </a:r>
            <a:r>
              <a:rPr lang="en-US" sz="1800" dirty="0" err="1"/>
              <a:t>Conéctalo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el Puerto RS485 de ambos Expansion Hubs</a:t>
            </a:r>
            <a:endParaRPr lang="es-ES" sz="1800" dirty="0"/>
          </a:p>
          <a:p>
            <a:pPr marL="914400" lvl="2">
              <a:spcBef>
                <a:spcPts val="0"/>
              </a:spcBef>
              <a:buChar char="■"/>
            </a:pPr>
            <a:r>
              <a:rPr lang="es-ES" sz="1800" dirty="0"/>
              <a:t>Conecta uno de los </a:t>
            </a:r>
            <a:r>
              <a:rPr lang="es-ES" sz="1800" dirty="0" err="1"/>
              <a:t>Rev</a:t>
            </a:r>
            <a:r>
              <a:rPr lang="es-ES" sz="1800" dirty="0"/>
              <a:t> </a:t>
            </a:r>
            <a:r>
              <a:rPr lang="es-ES" sz="1800" dirty="0" err="1"/>
              <a:t>Hubs</a:t>
            </a:r>
            <a:r>
              <a:rPr lang="es-ES" sz="1800" dirty="0"/>
              <a:t> al teléfono Robot </a:t>
            </a:r>
            <a:r>
              <a:rPr lang="es-ES" sz="1800" dirty="0" err="1"/>
              <a:t>Controller</a:t>
            </a:r>
            <a:r>
              <a:rPr lang="es-ES" sz="1800" dirty="0"/>
              <a:t>, y el otro a el interruptor/la batería</a:t>
            </a:r>
            <a:endParaRPr lang="en-US" sz="1800" dirty="0"/>
          </a:p>
          <a:p>
            <a:pPr marL="9144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s-MX" sz="1800" dirty="0"/>
              <a:t>Asegúrate de que las conexiones estén hechas de un solo cable continuo (sin extensiones)</a:t>
            </a:r>
            <a:endParaRPr sz="18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 dirty="0"/>
          </a:p>
          <a:p>
            <a:pPr marL="18288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23" name="Google Shape;223;g82ca710ad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4575" y="2095675"/>
            <a:ext cx="3718500" cy="266665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4" name="Google Shape;224;g82ca710adc_0_0"/>
          <p:cNvSpPr txBox="1"/>
          <p:nvPr/>
        </p:nvSpPr>
        <p:spPr>
          <a:xfrm>
            <a:off x="5473750" y="1676925"/>
            <a:ext cx="25470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Century Gothic"/>
                <a:ea typeface="Century Gothic"/>
                <a:cs typeface="Century Gothic"/>
                <a:sym typeface="Century Gothic"/>
              </a:rPr>
              <a:t>Así</a:t>
            </a:r>
            <a:r>
              <a:rPr lang="en-US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dirty="0" err="1">
                <a:latin typeface="Century Gothic"/>
                <a:ea typeface="Century Gothic"/>
                <a:cs typeface="Century Gothic"/>
                <a:sym typeface="Century Gothic"/>
              </a:rPr>
              <a:t>debería</a:t>
            </a:r>
            <a:r>
              <a:rPr lang="en-US" dirty="0">
                <a:latin typeface="Century Gothic"/>
                <a:ea typeface="Century Gothic"/>
                <a:cs typeface="Century Gothic"/>
                <a:sym typeface="Century Gothic"/>
              </a:rPr>
              <a:t> verse:</a:t>
            </a:r>
            <a:endParaRPr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5" name="Google Shape;225;g82ca710adc_0_0"/>
          <p:cNvSpPr txBox="1"/>
          <p:nvPr/>
        </p:nvSpPr>
        <p:spPr>
          <a:xfrm>
            <a:off x="6686800" y="3031200"/>
            <a:ext cx="1530600" cy="2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← JST Cable</a:t>
            </a:r>
            <a:endParaRPr sz="10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6" name="Google Shape;226;g82ca710adc_0_0"/>
          <p:cNvSpPr txBox="1"/>
          <p:nvPr/>
        </p:nvSpPr>
        <p:spPr>
          <a:xfrm>
            <a:off x="5694600" y="3458150"/>
            <a:ext cx="801000" cy="2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XT30 Ext.</a:t>
            </a:r>
            <a:endParaRPr sz="10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2c40cdacc_0_109"/>
          <p:cNvSpPr txBox="1">
            <a:spLocks noGrp="1"/>
          </p:cNvSpPr>
          <p:nvPr>
            <p:ph type="title"/>
          </p:nvPr>
        </p:nvSpPr>
        <p:spPr>
          <a:xfrm>
            <a:off x="2642700" y="1558701"/>
            <a:ext cx="6501300" cy="4096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Configuración</a:t>
            </a:r>
            <a:r>
              <a:rPr lang="en-US" dirty="0"/>
              <a:t> del robot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2c40cdacc_0_30"/>
          <p:cNvSpPr txBox="1">
            <a:spLocks noGrp="1"/>
          </p:cNvSpPr>
          <p:nvPr>
            <p:ph type="title"/>
          </p:nvPr>
        </p:nvSpPr>
        <p:spPr>
          <a:xfrm>
            <a:off x="480900" y="1788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es la </a:t>
            </a:r>
            <a:r>
              <a:rPr lang="en-US" dirty="0" err="1"/>
              <a:t>configuración</a:t>
            </a:r>
            <a:r>
              <a:rPr lang="en-US" dirty="0"/>
              <a:t> del robot? </a:t>
            </a:r>
            <a:endParaRPr dirty="0"/>
          </a:p>
        </p:txBody>
      </p:sp>
      <p:sp>
        <p:nvSpPr>
          <p:cNvPr id="239" name="Google Shape;239;g82c40cdacc_0_30"/>
          <p:cNvSpPr txBox="1">
            <a:spLocks noGrp="1"/>
          </p:cNvSpPr>
          <p:nvPr>
            <p:ph type="body" idx="1"/>
          </p:nvPr>
        </p:nvSpPr>
        <p:spPr>
          <a:xfrm>
            <a:off x="480900" y="841675"/>
            <a:ext cx="8298600" cy="416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lvl="0" indent="0">
              <a:buNone/>
            </a:pPr>
            <a:endParaRPr lang="es-ES" sz="1800" dirty="0"/>
          </a:p>
          <a:p>
            <a:pPr lvl="0">
              <a:buChar char="➢"/>
            </a:pPr>
            <a:r>
              <a:rPr lang="es-ES" sz="1800" dirty="0"/>
              <a:t>Para comunicarse con los motores, servos o sensores conectados a los puertos externos de los </a:t>
            </a:r>
            <a:r>
              <a:rPr lang="es-ES" sz="1800" dirty="0" err="1"/>
              <a:t>Rev</a:t>
            </a:r>
            <a:r>
              <a:rPr lang="es-ES" sz="1800" dirty="0"/>
              <a:t> </a:t>
            </a:r>
            <a:r>
              <a:rPr lang="es-ES" sz="1800" dirty="0" err="1"/>
              <a:t>Hubs</a:t>
            </a:r>
            <a:r>
              <a:rPr lang="es-ES" sz="1800" dirty="0"/>
              <a:t>, debes configurarlos en tu teléfono Robot </a:t>
            </a:r>
            <a:r>
              <a:rPr lang="es-ES" sz="1800" dirty="0" err="1"/>
              <a:t>Controller</a:t>
            </a:r>
            <a:endParaRPr lang="es-ES" sz="1800" dirty="0"/>
          </a:p>
          <a:p>
            <a:pPr lvl="0">
              <a:buChar char="➢"/>
            </a:pPr>
            <a:r>
              <a:rPr lang="es-ES" sz="1800" dirty="0"/>
              <a:t>La configuración se basa en cuales partes de hardware están conectadas a cual puerto del </a:t>
            </a:r>
            <a:r>
              <a:rPr lang="es-ES" sz="1800" dirty="0" err="1"/>
              <a:t>Rev</a:t>
            </a:r>
            <a:r>
              <a:rPr lang="es-ES" sz="1800" dirty="0"/>
              <a:t> Hub</a:t>
            </a:r>
            <a:endParaRPr lang="es-ES" sz="16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1600" dirty="0"/>
              <a:t>Cada puerto externo en el </a:t>
            </a:r>
            <a:r>
              <a:rPr lang="es-ES" sz="1600" dirty="0" err="1"/>
              <a:t>Rev</a:t>
            </a:r>
            <a:r>
              <a:rPr lang="es-ES" sz="1600" dirty="0"/>
              <a:t> Hub tiene una etiqueta (ej. Puerto de Motor #1 o Puerto de RS485 #2, </a:t>
            </a:r>
            <a:r>
              <a:rPr lang="es-ES" sz="1600" dirty="0" err="1"/>
              <a:t>etc</a:t>
            </a:r>
            <a:r>
              <a:rPr lang="es-ES" sz="1600" dirty="0"/>
              <a:t>). Esta etiqueta se usa para identificar como esta conectado el hardware en el </a:t>
            </a:r>
            <a:r>
              <a:rPr lang="es-ES" sz="1600" dirty="0" err="1"/>
              <a:t>Rev</a:t>
            </a:r>
            <a:r>
              <a:rPr lang="es-ES" sz="1600" dirty="0"/>
              <a:t> Hub</a:t>
            </a:r>
          </a:p>
          <a:p>
            <a:pPr lvl="1">
              <a:spcBef>
                <a:spcPts val="1000"/>
              </a:spcBef>
              <a:buChar char="○"/>
            </a:pPr>
            <a:r>
              <a:rPr lang="es-ES" dirty="0"/>
              <a:t>Se le debe dar un nombre a partes del hardware (motores, servos, sensores), por ejemplo "</a:t>
            </a:r>
            <a:r>
              <a:rPr lang="es-ES" dirty="0" err="1"/>
              <a:t>Motor_Atras_Izuierda</a:t>
            </a:r>
            <a:r>
              <a:rPr lang="es-ES" dirty="0"/>
              <a:t>"; Este nombre tiene que ser el mismo que el que se declara dentro de tu código.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en-US" sz="1800" dirty="0"/>
              <a:t>La </a:t>
            </a:r>
            <a:r>
              <a:rPr lang="en-US" sz="1800" dirty="0" err="1"/>
              <a:t>configuración</a:t>
            </a:r>
            <a:r>
              <a:rPr lang="en-US" sz="1800" dirty="0"/>
              <a:t> se </a:t>
            </a:r>
            <a:r>
              <a:rPr lang="en-US" sz="1800" dirty="0" err="1"/>
              <a:t>hace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el </a:t>
            </a:r>
            <a:r>
              <a:rPr lang="en-US" sz="1800" dirty="0" err="1"/>
              <a:t>teléfono</a:t>
            </a:r>
            <a:r>
              <a:rPr lang="en-US" sz="1800" dirty="0"/>
              <a:t> Robot Controller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en-US" sz="1800" dirty="0"/>
              <a:t>El </a:t>
            </a:r>
            <a:r>
              <a:rPr lang="en-US" sz="1800" dirty="0" err="1"/>
              <a:t>teléfono</a:t>
            </a:r>
            <a:r>
              <a:rPr lang="en-US" sz="1800" dirty="0"/>
              <a:t> </a:t>
            </a:r>
            <a:r>
              <a:rPr lang="en-US" sz="1800" dirty="0" err="1"/>
              <a:t>tiene</a:t>
            </a:r>
            <a:r>
              <a:rPr lang="en-US" sz="1800" dirty="0"/>
              <a:t> que </a:t>
            </a:r>
            <a:r>
              <a:rPr lang="en-US" sz="1800" dirty="0" err="1"/>
              <a:t>estar</a:t>
            </a:r>
            <a:r>
              <a:rPr lang="en-US" sz="1800" dirty="0"/>
              <a:t> </a:t>
            </a:r>
            <a:r>
              <a:rPr lang="en-US" sz="1800" dirty="0" err="1"/>
              <a:t>conectado</a:t>
            </a:r>
            <a:r>
              <a:rPr lang="en-US" sz="1800" dirty="0"/>
              <a:t> </a:t>
            </a:r>
            <a:r>
              <a:rPr lang="en-US" sz="1800" dirty="0" err="1"/>
              <a:t>fisicamente</a:t>
            </a:r>
            <a:r>
              <a:rPr lang="en-US" sz="1800" dirty="0"/>
              <a:t> al Rev Hub</a:t>
            </a: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en-US" sz="1800" dirty="0"/>
              <a:t>El robot debe </a:t>
            </a:r>
            <a:r>
              <a:rPr lang="en-US" sz="1800" dirty="0" err="1"/>
              <a:t>estar</a:t>
            </a:r>
            <a:r>
              <a:rPr lang="en-US" sz="1800" dirty="0"/>
              <a:t> </a:t>
            </a:r>
            <a:r>
              <a:rPr lang="en-US" sz="1800" dirty="0" err="1"/>
              <a:t>configurado</a:t>
            </a:r>
            <a:r>
              <a:rPr lang="en-US" sz="1800" dirty="0"/>
              <a:t> para </a:t>
            </a:r>
            <a:r>
              <a:rPr lang="en-US" sz="1800" dirty="0" err="1"/>
              <a:t>poder</a:t>
            </a:r>
            <a:r>
              <a:rPr lang="en-US" sz="1800" dirty="0"/>
              <a:t> </a:t>
            </a:r>
            <a:r>
              <a:rPr lang="en-US" sz="1800" dirty="0" err="1"/>
              <a:t>correr</a:t>
            </a:r>
            <a:r>
              <a:rPr lang="en-US" sz="1800" dirty="0"/>
              <a:t> </a:t>
            </a:r>
            <a:r>
              <a:rPr lang="en-US" sz="1800" dirty="0" err="1"/>
              <a:t>cualquier</a:t>
            </a:r>
            <a:r>
              <a:rPr lang="en-US" sz="1800" dirty="0"/>
              <a:t> </a:t>
            </a:r>
            <a:r>
              <a:rPr lang="en-US" sz="1800" dirty="0" err="1"/>
              <a:t>programa</a:t>
            </a:r>
            <a:r>
              <a:rPr lang="en-US" sz="1800" dirty="0"/>
              <a:t>.</a:t>
            </a:r>
            <a:endParaRPr sz="18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2c40cdacc_0_119"/>
          <p:cNvSpPr txBox="1">
            <a:spLocks noGrp="1"/>
          </p:cNvSpPr>
          <p:nvPr>
            <p:ph type="title"/>
          </p:nvPr>
        </p:nvSpPr>
        <p:spPr>
          <a:xfrm>
            <a:off x="259080" y="105500"/>
            <a:ext cx="8664000" cy="739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Pasos</a:t>
            </a:r>
            <a:r>
              <a:rPr lang="en-US" dirty="0"/>
              <a:t> para </a:t>
            </a:r>
            <a:r>
              <a:rPr lang="en-US" dirty="0" err="1"/>
              <a:t>configurarlo</a:t>
            </a:r>
            <a:endParaRPr dirty="0"/>
          </a:p>
        </p:txBody>
      </p:sp>
      <p:sp>
        <p:nvSpPr>
          <p:cNvPr id="246" name="Google Shape;246;g82c40cdacc_0_119"/>
          <p:cNvSpPr txBox="1">
            <a:spLocks noGrp="1"/>
          </p:cNvSpPr>
          <p:nvPr>
            <p:ph type="body" idx="1"/>
          </p:nvPr>
        </p:nvSpPr>
        <p:spPr>
          <a:xfrm>
            <a:off x="259080" y="657830"/>
            <a:ext cx="8664000" cy="502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en-US" dirty="0" err="1"/>
              <a:t>Pasos</a:t>
            </a:r>
            <a:r>
              <a:rPr lang="en-US" dirty="0"/>
              <a:t> para </a:t>
            </a:r>
            <a:r>
              <a:rPr lang="en-US" dirty="0" err="1"/>
              <a:t>configurarlo</a:t>
            </a:r>
            <a:r>
              <a:rPr lang="en-US" dirty="0"/>
              <a:t>: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-MX" dirty="0"/>
              <a:t>Conecta físicamente el teléfono RC al/a los </a:t>
            </a:r>
            <a:r>
              <a:rPr lang="es-MX" dirty="0" err="1"/>
              <a:t>Rev</a:t>
            </a:r>
            <a:endParaRPr lang="es-MX" dirty="0"/>
          </a:p>
          <a:p>
            <a:pPr marL="571500" lvl="1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MX" dirty="0"/>
              <a:t>     Hub(s)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-MX" dirty="0"/>
              <a:t>Ve a la aplicación “Robot </a:t>
            </a:r>
            <a:r>
              <a:rPr lang="es-MX" dirty="0" err="1"/>
              <a:t>Controller</a:t>
            </a:r>
            <a:r>
              <a:rPr lang="es-MX" dirty="0"/>
              <a:t>”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-MX" dirty="0"/>
              <a:t>Presiona en los tres puntos para abrir un menú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 err="1"/>
              <a:t>Presiona</a:t>
            </a:r>
            <a:r>
              <a:rPr lang="en-US" dirty="0"/>
              <a:t> “Configure Robot”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-MX" dirty="0"/>
              <a:t>Para configurar por primera vez:</a:t>
            </a:r>
            <a:endParaRPr dirty="0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dirty="0" err="1"/>
              <a:t>Presiona</a:t>
            </a:r>
            <a:r>
              <a:rPr lang="en-US" dirty="0"/>
              <a:t> “New”</a:t>
            </a:r>
            <a:endParaRPr dirty="0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dirty="0" err="1"/>
              <a:t>Presiona</a:t>
            </a:r>
            <a:r>
              <a:rPr lang="en-US" dirty="0"/>
              <a:t> “Scan” </a:t>
            </a:r>
            <a:r>
              <a:rPr lang="es-MX" dirty="0"/>
              <a:t>para encontrar todos los </a:t>
            </a:r>
            <a:r>
              <a:rPr lang="es-MX" dirty="0" err="1"/>
              <a:t>Rev</a:t>
            </a:r>
            <a:r>
              <a:rPr lang="es-MX" dirty="0"/>
              <a:t> </a:t>
            </a:r>
            <a:r>
              <a:rPr lang="es-MX" dirty="0" err="1"/>
              <a:t>Hubs</a:t>
            </a:r>
            <a:r>
              <a:rPr lang="es-MX" dirty="0"/>
              <a:t> conectados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-MX" dirty="0"/>
              <a:t>Presiona en el </a:t>
            </a:r>
            <a:r>
              <a:rPr lang="es-MX" dirty="0" err="1"/>
              <a:t>Rev</a:t>
            </a:r>
            <a:r>
              <a:rPr lang="es-MX" dirty="0"/>
              <a:t> Hub que quieres configurar.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-MX" dirty="0"/>
              <a:t>Ahora deberías poder ver una lista de puertos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 err="1"/>
              <a:t>Presiona</a:t>
            </a:r>
            <a:r>
              <a:rPr lang="en-US" dirty="0"/>
              <a:t> el que </a:t>
            </a:r>
            <a:r>
              <a:rPr lang="en-US" dirty="0" err="1"/>
              <a:t>quieres</a:t>
            </a:r>
            <a:r>
              <a:rPr lang="en-US" dirty="0"/>
              <a:t> </a:t>
            </a:r>
            <a:r>
              <a:rPr lang="en-US" dirty="0" err="1"/>
              <a:t>configurar</a:t>
            </a:r>
            <a:r>
              <a:rPr lang="en-US" dirty="0"/>
              <a:t> (</a:t>
            </a:r>
            <a:r>
              <a:rPr lang="en-US" dirty="0" err="1"/>
              <a:t>ej</a:t>
            </a:r>
            <a:r>
              <a:rPr lang="en-US" dirty="0"/>
              <a:t>. </a:t>
            </a:r>
            <a:r>
              <a:rPr lang="en-US" dirty="0" err="1"/>
              <a:t>motores</a:t>
            </a:r>
            <a:r>
              <a:rPr lang="en-US" dirty="0"/>
              <a:t>)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 err="1"/>
              <a:t>Ahora</a:t>
            </a:r>
            <a:r>
              <a:rPr lang="en-US" dirty="0"/>
              <a:t> versa una </a:t>
            </a:r>
            <a:r>
              <a:rPr lang="en-US" dirty="0" err="1"/>
              <a:t>lista</a:t>
            </a:r>
            <a:r>
              <a:rPr lang="en-US" dirty="0"/>
              <a:t> de </a:t>
            </a:r>
            <a:r>
              <a:rPr lang="en-US" dirty="0" err="1"/>
              <a:t>puertos</a:t>
            </a:r>
            <a:r>
              <a:rPr lang="en-US" dirty="0"/>
              <a:t> (0,1,2,3...)</a:t>
            </a:r>
            <a:endParaRPr lang="es-ES" dirty="0"/>
          </a:p>
          <a:p>
            <a:pPr lvl="1">
              <a:spcBef>
                <a:spcPts val="0"/>
              </a:spcBef>
              <a:buChar char="○"/>
            </a:pPr>
            <a:r>
              <a:rPr lang="es-ES" dirty="0"/>
              <a:t>En el puerto correspondiente, presiona en el </a:t>
            </a:r>
            <a:r>
              <a:rPr lang="es-ES" dirty="0" err="1"/>
              <a:t>menu</a:t>
            </a:r>
            <a:r>
              <a:rPr lang="es-ES" dirty="0"/>
              <a:t> "</a:t>
            </a:r>
            <a:r>
              <a:rPr lang="es-ES" dirty="0" err="1"/>
              <a:t>drop-down</a:t>
            </a:r>
            <a:r>
              <a:rPr lang="es-ES" dirty="0"/>
              <a:t>" y selecciona el tipo de parte correcto.</a:t>
            </a:r>
          </a:p>
          <a:p>
            <a:pPr lvl="1">
              <a:spcBef>
                <a:spcPts val="0"/>
              </a:spcBef>
              <a:buChar char="○"/>
            </a:pPr>
            <a:r>
              <a:rPr lang="es-MX" dirty="0"/>
              <a:t>Asegúrate de que tu configuración coincida con las conexiones reales en el Rev Hub</a:t>
            </a:r>
            <a:endParaRPr dirty="0"/>
          </a:p>
          <a:p>
            <a:pPr lvl="2">
              <a:spcBef>
                <a:spcPts val="0"/>
              </a:spcBef>
              <a:buChar char="■"/>
            </a:pPr>
            <a:r>
              <a:rPr lang="es-ES" dirty="0"/>
              <a:t>Por ejemplo, si el "</a:t>
            </a:r>
            <a:r>
              <a:rPr lang="es-ES" dirty="0" err="1"/>
              <a:t>Motor_Atras_Izquierda</a:t>
            </a:r>
            <a:r>
              <a:rPr lang="es-ES" dirty="0"/>
              <a:t>" esta conectado al Puerto de Motor #0 en el </a:t>
            </a:r>
            <a:r>
              <a:rPr lang="es-ES" dirty="0" err="1"/>
              <a:t>Rev</a:t>
            </a:r>
            <a:r>
              <a:rPr lang="es-ES" dirty="0"/>
              <a:t> Hub #1, escribe "</a:t>
            </a:r>
            <a:r>
              <a:rPr lang="es-ES" dirty="0" err="1"/>
              <a:t>Motor_Atras_Izquierda</a:t>
            </a:r>
            <a:r>
              <a:rPr lang="es-ES" dirty="0"/>
              <a:t>" en "</a:t>
            </a:r>
            <a:r>
              <a:rPr lang="es-ES" dirty="0" err="1"/>
              <a:t>Rev</a:t>
            </a:r>
            <a:r>
              <a:rPr lang="es-ES" dirty="0"/>
              <a:t> </a:t>
            </a:r>
            <a:r>
              <a:rPr lang="es-ES" dirty="0" err="1"/>
              <a:t>Expansion</a:t>
            </a:r>
            <a:r>
              <a:rPr lang="es-ES" dirty="0"/>
              <a:t> Hub Portal 1" → Motors → Puerto 0</a:t>
            </a:r>
          </a:p>
          <a:p>
            <a:pPr lvl="1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700" dirty="0" err="1"/>
              <a:t>Después</a:t>
            </a:r>
            <a:r>
              <a:rPr lang="en-US" sz="1700" dirty="0"/>
              <a:t> de </a:t>
            </a:r>
            <a:r>
              <a:rPr lang="en-US" sz="1700" dirty="0" err="1"/>
              <a:t>configurar</a:t>
            </a:r>
            <a:r>
              <a:rPr lang="en-US" sz="1700" dirty="0"/>
              <a:t> </a:t>
            </a:r>
            <a:r>
              <a:rPr lang="en-US" sz="1700" dirty="0" err="1"/>
              <a:t>todo</a:t>
            </a:r>
            <a:r>
              <a:rPr lang="en-US" sz="1700" dirty="0"/>
              <a:t> el hardware, </a:t>
            </a:r>
            <a:r>
              <a:rPr lang="en-US" sz="1700" dirty="0" err="1"/>
              <a:t>presiona</a:t>
            </a:r>
            <a:r>
              <a:rPr lang="en-US" sz="1700" dirty="0"/>
              <a:t> Done →  Save </a:t>
            </a:r>
            <a:endParaRPr sz="17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47" name="Google Shape;247;g82c40cdacc_0_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7075" y="21150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82c40cdacc_0_125"/>
          <p:cNvSpPr txBox="1">
            <a:spLocks noGrp="1"/>
          </p:cNvSpPr>
          <p:nvPr>
            <p:ph type="title"/>
          </p:nvPr>
        </p:nvSpPr>
        <p:spPr>
          <a:xfrm>
            <a:off x="-1" y="83425"/>
            <a:ext cx="7036851" cy="868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Pasos</a:t>
            </a:r>
            <a:r>
              <a:rPr lang="en-US" dirty="0"/>
              <a:t> para </a:t>
            </a:r>
            <a:r>
              <a:rPr lang="en-US" dirty="0" err="1"/>
              <a:t>configurarlo</a:t>
            </a:r>
            <a:r>
              <a:rPr lang="en-US" dirty="0"/>
              <a:t>:</a:t>
            </a:r>
            <a:endParaRPr dirty="0"/>
          </a:p>
        </p:txBody>
      </p:sp>
      <p:pic>
        <p:nvPicPr>
          <p:cNvPr id="254" name="Google Shape;254;g82c40cdacc_0_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975" y="951913"/>
            <a:ext cx="1385751" cy="247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82c40cdacc_0_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2925" y="932275"/>
            <a:ext cx="1385750" cy="2519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82c40cdacc_0_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9875" y="940175"/>
            <a:ext cx="1385750" cy="2503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82c40cdacc_0_1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09300" y="3974112"/>
            <a:ext cx="1385751" cy="2467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82c40cdacc_0_1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51100" y="3969900"/>
            <a:ext cx="1385751" cy="247551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82c40cdacc_0_125"/>
          <p:cNvSpPr/>
          <p:nvPr/>
        </p:nvSpPr>
        <p:spPr>
          <a:xfrm>
            <a:off x="3196350" y="2002775"/>
            <a:ext cx="485400" cy="29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82c40cdacc_0_125"/>
          <p:cNvSpPr/>
          <p:nvPr/>
        </p:nvSpPr>
        <p:spPr>
          <a:xfrm>
            <a:off x="4630375" y="5129000"/>
            <a:ext cx="485400" cy="29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82c40cdacc_0_125"/>
          <p:cNvSpPr/>
          <p:nvPr/>
        </p:nvSpPr>
        <p:spPr>
          <a:xfrm>
            <a:off x="1741125" y="5060950"/>
            <a:ext cx="485400" cy="29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82c40cdacc_0_125"/>
          <p:cNvSpPr/>
          <p:nvPr/>
        </p:nvSpPr>
        <p:spPr>
          <a:xfrm>
            <a:off x="5766575" y="2002775"/>
            <a:ext cx="485400" cy="29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"/>
          <p:cNvSpPr txBox="1">
            <a:spLocks noGrp="1"/>
          </p:cNvSpPr>
          <p:nvPr>
            <p:ph type="title"/>
          </p:nvPr>
        </p:nvSpPr>
        <p:spPr>
          <a:xfrm>
            <a:off x="259080" y="365125"/>
            <a:ext cx="8663940" cy="73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</a:pPr>
            <a:r>
              <a:rPr lang="en-US"/>
              <a:t>Credits</a:t>
            </a:r>
            <a:endParaRPr/>
          </a:p>
        </p:txBody>
      </p:sp>
      <p:sp>
        <p:nvSpPr>
          <p:cNvPr id="268" name="Google Shape;268;p2"/>
          <p:cNvSpPr txBox="1">
            <a:spLocks noGrp="1"/>
          </p:cNvSpPr>
          <p:nvPr>
            <p:ph type="body" idx="1"/>
          </p:nvPr>
        </p:nvSpPr>
        <p:spPr>
          <a:xfrm>
            <a:off x="259080" y="1249680"/>
            <a:ext cx="8663940" cy="502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 dirty="0"/>
              <a:t>This lesson was written by </a:t>
            </a:r>
            <a:r>
              <a:rPr lang="en-US" sz="1600" dirty="0" err="1"/>
              <a:t>Vennela</a:t>
            </a:r>
            <a:r>
              <a:rPr lang="en-US" sz="1600" dirty="0"/>
              <a:t> </a:t>
            </a:r>
            <a:r>
              <a:rPr lang="en-US" sz="1600" dirty="0" err="1"/>
              <a:t>Jonnala</a:t>
            </a:r>
            <a:r>
              <a:rPr lang="en-US" sz="1600" dirty="0"/>
              <a:t> of Team 13380 (Quantum Stingers) for FTCTutorials.com</a:t>
            </a:r>
            <a:endParaRPr sz="1600"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 dirty="0"/>
              <a:t>You can contact the author at </a:t>
            </a:r>
            <a:r>
              <a:rPr lang="en-US" sz="1600" u="sng" dirty="0">
                <a:solidFill>
                  <a:schemeClr val="hlink"/>
                </a:solidFill>
                <a:hlinkClick r:id="rId3"/>
              </a:rPr>
              <a:t>vennelashriya@gmail.com</a:t>
            </a:r>
            <a:endParaRPr sz="1600" dirty="0"/>
          </a:p>
          <a:p>
            <a:pPr marL="228600" lvl="0" indent="-127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dirty="0"/>
          </a:p>
          <a:p>
            <a:pPr marL="2286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228600" lvl="0" indent="-127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dirty="0"/>
          </a:p>
          <a:p>
            <a:pPr marL="228600" lvl="0" indent="-127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dirty="0"/>
          </a:p>
          <a:p>
            <a:pPr marL="2286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 u="sng" dirty="0"/>
          </a:p>
          <a:p>
            <a:pPr marL="2286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 dirty="0"/>
              <a:t>More lessons for FIRST Tech Challenge are available at www.FTCtutorials.com</a:t>
            </a:r>
            <a:endParaRPr sz="1600" dirty="0"/>
          </a:p>
        </p:txBody>
      </p:sp>
      <p:sp>
        <p:nvSpPr>
          <p:cNvPr id="269" name="Google Shape;269;p2"/>
          <p:cNvSpPr txBox="1"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270" name="Google Shape;270;p2"/>
          <p:cNvSpPr/>
          <p:nvPr/>
        </p:nvSpPr>
        <p:spPr>
          <a:xfrm>
            <a:off x="1458666" y="5447959"/>
            <a:ext cx="7464300" cy="4308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work is licensed under a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1400" b="0" i="0" u="sng" strike="noStrike" cap="none">
                <a:solidFill>
                  <a:srgbClr val="4374B7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Creative Commons Attribution-NonCommercial-ShareAlike 4.0 International License</a:t>
            </a:r>
            <a:r>
              <a:rPr lang="en-US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>
              <a:solidFill>
                <a:srgbClr val="4374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1" name="Google Shape;271;p2" descr="Creative Commons License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4901" y="5496039"/>
            <a:ext cx="949845" cy="334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0717" y="2243425"/>
            <a:ext cx="4926325" cy="237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"/>
          <p:cNvSpPr txBox="1"/>
          <p:nvPr/>
        </p:nvSpPr>
        <p:spPr>
          <a:xfrm>
            <a:off x="259080" y="365125"/>
            <a:ext cx="8664000" cy="7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1" dirty="0" err="1">
                <a:latin typeface="Abril Fatface"/>
                <a:ea typeface="Abril Fatface"/>
                <a:cs typeface="Abril Fatface"/>
                <a:sym typeface="Abril Fatface"/>
              </a:rPr>
              <a:t>Traducción</a:t>
            </a:r>
            <a:endParaRPr sz="4000" i="1" dirty="0">
              <a:solidFill>
                <a:srgbClr val="000000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189" name="Google Shape;189;p2"/>
          <p:cNvSpPr txBox="1"/>
          <p:nvPr/>
        </p:nvSpPr>
        <p:spPr>
          <a:xfrm>
            <a:off x="259080" y="1249680"/>
            <a:ext cx="86640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buSzPts val="1600"/>
              <a:buChar char="•"/>
            </a:pPr>
            <a:r>
              <a:rPr lang="en-US" sz="1600" b="1" dirty="0" err="1">
                <a:latin typeface="Century Gothic"/>
                <a:ea typeface="Century Gothic"/>
                <a:cs typeface="Century Gothic"/>
                <a:sym typeface="Century Gothic"/>
              </a:rPr>
              <a:t>Esta</a:t>
            </a:r>
            <a:r>
              <a:rPr lang="en-US" sz="1600" b="1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b="1" dirty="0" err="1">
                <a:latin typeface="Century Gothic"/>
                <a:ea typeface="Century Gothic"/>
                <a:cs typeface="Century Gothic"/>
                <a:sym typeface="Century Gothic"/>
              </a:rPr>
              <a:t>lección</a:t>
            </a:r>
            <a:r>
              <a:rPr lang="en-US" sz="1600" b="1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b="1" dirty="0" err="1">
                <a:latin typeface="Century Gothic"/>
                <a:ea typeface="Century Gothic"/>
                <a:cs typeface="Century Gothic"/>
                <a:sym typeface="Century Gothic"/>
              </a:rPr>
              <a:t>fue</a:t>
            </a:r>
            <a:r>
              <a:rPr lang="en-US" sz="1600" b="1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b="1" dirty="0" err="1">
                <a:latin typeface="Century Gothic"/>
                <a:ea typeface="Century Gothic"/>
                <a:cs typeface="Century Gothic"/>
                <a:sym typeface="Century Gothic"/>
              </a:rPr>
              <a:t>traducida</a:t>
            </a:r>
            <a:r>
              <a:rPr lang="en-US" sz="1600" b="1" dirty="0">
                <a:latin typeface="Century Gothic"/>
                <a:ea typeface="Century Gothic"/>
                <a:cs typeface="Century Gothic"/>
                <a:sym typeface="Century Gothic"/>
              </a:rPr>
              <a:t> por Botrregos Jr. 7649 para</a:t>
            </a:r>
            <a:r>
              <a:rPr lang="en-US" sz="160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FTCTutorials.com</a:t>
            </a:r>
            <a:endParaRPr sz="1600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" indent="-228600">
              <a:spcBef>
                <a:spcPts val="1000"/>
              </a:spcBef>
              <a:buSzPts val="1600"/>
              <a:buChar char="•"/>
            </a:pPr>
            <a:r>
              <a:rPr lang="en-US" sz="1600" dirty="0" err="1">
                <a:latin typeface="Century Gothic"/>
                <a:ea typeface="Century Gothic"/>
                <a:cs typeface="Century Gothic"/>
              </a:rPr>
              <a:t>Puedes</a:t>
            </a:r>
            <a:r>
              <a:rPr lang="en-US" sz="1600" dirty="0"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1600" dirty="0" err="1">
                <a:latin typeface="Century Gothic"/>
                <a:ea typeface="Century Gothic"/>
                <a:cs typeface="Century Gothic"/>
              </a:rPr>
              <a:t>contactar</a:t>
            </a:r>
            <a:r>
              <a:rPr lang="en-US" sz="1600" dirty="0">
                <a:latin typeface="Century Gothic"/>
                <a:ea typeface="Century Gothic"/>
                <a:cs typeface="Century Gothic"/>
              </a:rPr>
              <a:t> al traductor de la </a:t>
            </a:r>
            <a:r>
              <a:rPr lang="en-US" sz="1600" dirty="0" err="1">
                <a:latin typeface="Century Gothic"/>
                <a:ea typeface="Century Gothic"/>
                <a:cs typeface="Century Gothic"/>
              </a:rPr>
              <a:t>siguiente</a:t>
            </a:r>
            <a:r>
              <a:rPr lang="en-US" sz="1600" dirty="0"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1600" dirty="0" err="1">
                <a:latin typeface="Century Gothic"/>
                <a:ea typeface="Century Gothic"/>
                <a:cs typeface="Century Gothic"/>
              </a:rPr>
              <a:t>manera</a:t>
            </a:r>
            <a:r>
              <a:rPr lang="en-US" sz="1600" dirty="0">
                <a:latin typeface="Century Gothic"/>
                <a:ea typeface="Century Gothic"/>
                <a:cs typeface="Century Gothic"/>
              </a:rPr>
              <a:t>: </a:t>
            </a:r>
            <a:endParaRPr sz="2000" b="1" i="1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" lvl="0" indent="-12700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228600" lvl="0" indent="-12700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228600" lvl="0" indent="-12700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228600" lvl="0" indent="-12700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228600" indent="-228600">
              <a:spcBef>
                <a:spcPts val="1000"/>
              </a:spcBef>
              <a:buSzPts val="1600"/>
              <a:buChar char="•"/>
            </a:pPr>
            <a:r>
              <a:rPr lang="en-US" sz="1600" dirty="0">
                <a:latin typeface="Century Gothic"/>
                <a:ea typeface="Century Gothic"/>
                <a:cs typeface="Century Gothic"/>
                <a:sym typeface="Century Gothic"/>
              </a:rPr>
              <a:t>Más </a:t>
            </a:r>
            <a:r>
              <a:rPr lang="en-US" sz="1600" dirty="0" err="1">
                <a:latin typeface="Century Gothic"/>
                <a:ea typeface="Century Gothic"/>
                <a:cs typeface="Century Gothic"/>
                <a:sym typeface="Century Gothic"/>
              </a:rPr>
              <a:t>lecciones</a:t>
            </a:r>
            <a:r>
              <a:rPr lang="en-US" sz="1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dirty="0" err="1"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1600" dirty="0">
                <a:latin typeface="Century Gothic"/>
                <a:ea typeface="Century Gothic"/>
                <a:cs typeface="Century Gothic"/>
                <a:sym typeface="Century Gothic"/>
              </a:rPr>
              <a:t> First Tech Challenge </a:t>
            </a:r>
            <a:r>
              <a:rPr lang="en-US" sz="1600" dirty="0" err="1">
                <a:latin typeface="Century Gothic"/>
                <a:ea typeface="Century Gothic"/>
                <a:cs typeface="Century Gothic"/>
                <a:sym typeface="Century Gothic"/>
              </a:rPr>
              <a:t>disponibles</a:t>
            </a:r>
            <a:r>
              <a:rPr lang="en-US" sz="1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dirty="0" err="1"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1600" dirty="0"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160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www.FTCtutorials.com</a:t>
            </a:r>
            <a:endParaRPr sz="1600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0" name="Google Shape;190;p2"/>
          <p:cNvSpPr txBox="1"/>
          <p:nvPr/>
        </p:nvSpPr>
        <p:spPr>
          <a:xfrm>
            <a:off x="25908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 2020 </a:t>
            </a:r>
            <a:r>
              <a:rPr lang="en-US" sz="1100" dirty="0" err="1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FTCTutorials.com</a:t>
            </a:r>
            <a:r>
              <a:rPr lang="en-US" sz="1100" dirty="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(Last edit 4/1/2020)</a:t>
            </a:r>
            <a:endParaRPr sz="1100" dirty="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1420566" y="5157859"/>
            <a:ext cx="7464300" cy="4308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work is licensed under 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1400" b="0" i="0" u="sng" strike="noStrike" cap="none">
                <a:solidFill>
                  <a:srgbClr val="4374B7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Creative Commons Attribution-NonCommercial-ShareAlike 4.0 International License</a:t>
            </a:r>
            <a:r>
              <a:rPr lang="en-US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>
              <a:solidFill>
                <a:srgbClr val="4374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2" name="Google Shape;192;p2" descr="Creative Commons License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4901" y="5219289"/>
            <a:ext cx="949845" cy="33460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"/>
          <p:cNvSpPr txBox="1"/>
          <p:nvPr/>
        </p:nvSpPr>
        <p:spPr>
          <a:xfrm>
            <a:off x="0" y="1937625"/>
            <a:ext cx="4572000" cy="21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udiowide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Facebook:</a:t>
            </a:r>
            <a:endParaRPr sz="18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914400" lvl="1" indent="-342900">
              <a:lnSpc>
                <a:spcPct val="150000"/>
              </a:lnSpc>
              <a:buClr>
                <a:srgbClr val="595959"/>
              </a:buClr>
              <a:buSzPts val="1800"/>
              <a:buFont typeface="Audiowide"/>
              <a:buChar char="○"/>
            </a:pPr>
            <a:r>
              <a:rPr lang="en-US" sz="1800" b="1" dirty="0">
                <a:solidFill>
                  <a:srgbClr val="595959"/>
                </a:solidFill>
                <a:latin typeface="Century Gothic" panose="020B0502020202020204" pitchFamily="34" charset="0"/>
                <a:ea typeface="Cambria"/>
                <a:cs typeface="Cambria"/>
                <a:sym typeface="Cambria"/>
              </a:rPr>
              <a:t>@</a:t>
            </a:r>
            <a:r>
              <a:rPr lang="en-US" sz="1800" dirty="0">
                <a:solidFill>
                  <a:srgbClr val="595959"/>
                </a:solidFill>
                <a:latin typeface="Century Gothic" panose="020B0502020202020204" pitchFamily="34" charset="0"/>
                <a:ea typeface="Cambria"/>
                <a:cs typeface="Cambria"/>
                <a:sym typeface="Audiowide"/>
              </a:rPr>
              <a:t>BotrregosJr7649</a:t>
            </a:r>
            <a:endParaRPr lang="en-US" sz="1800" dirty="0">
              <a:solidFill>
                <a:srgbClr val="595959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udiowide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Instagram:</a:t>
            </a:r>
            <a:endParaRPr sz="18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udiowide"/>
              <a:buChar char="○"/>
            </a:pPr>
            <a:r>
              <a:rPr lang="en-US" sz="1800" b="1" i="0" u="none" strike="noStrike" cap="none" dirty="0">
                <a:solidFill>
                  <a:srgbClr val="595959"/>
                </a:solidFill>
                <a:latin typeface="Century Gothic" panose="020B0502020202020204" pitchFamily="34" charset="0"/>
                <a:ea typeface="Cambria"/>
                <a:cs typeface="Cambria"/>
                <a:sym typeface="Cambria"/>
              </a:rPr>
              <a:t>@</a:t>
            </a:r>
            <a:r>
              <a:rPr lang="en-US" sz="1800" dirty="0">
                <a:solidFill>
                  <a:srgbClr val="595959"/>
                </a:solidFill>
                <a:latin typeface="Century Gothic" panose="020B0502020202020204" pitchFamily="34" charset="0"/>
                <a:ea typeface="Cambria"/>
                <a:cs typeface="Cambria"/>
                <a:sym typeface="Audiowide"/>
              </a:rPr>
              <a:t>BotrregosJr7649</a:t>
            </a:r>
            <a:endParaRPr sz="1800" b="0" i="0" u="none" strike="noStrike" cap="none" dirty="0">
              <a:solidFill>
                <a:srgbClr val="595959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udiowide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Email:</a:t>
            </a:r>
            <a:endParaRPr sz="18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udiowide"/>
              <a:buChar char="○"/>
            </a:pPr>
            <a:r>
              <a:rPr lang="en-US" sz="1800" b="0" i="0" u="sng" strike="noStrike" cap="none" dirty="0">
                <a:solidFill>
                  <a:srgbClr val="0097A7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  <a:hlinkClick r:id="rId5"/>
              </a:rPr>
              <a:t>grupobotrregos</a:t>
            </a:r>
            <a:r>
              <a:rPr lang="en-US" sz="1800" b="1" i="0" u="sng" strike="noStrike" cap="none" dirty="0">
                <a:solidFill>
                  <a:srgbClr val="0097A7"/>
                </a:solidFill>
                <a:latin typeface="Century Gothic" panose="020B0502020202020204" pitchFamily="34" charset="0"/>
                <a:ea typeface="Cambria"/>
                <a:cs typeface="Cambria"/>
                <a:sym typeface="Cambria"/>
                <a:hlinkClick r:id="rId5"/>
              </a:rPr>
              <a:t>@</a:t>
            </a:r>
            <a:r>
              <a:rPr lang="en-US" sz="1800" b="0" i="0" u="sng" strike="noStrike" cap="none" dirty="0">
                <a:solidFill>
                  <a:srgbClr val="0097A7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  <a:hlinkClick r:id="rId5"/>
              </a:rPr>
              <a:t>gmail.com</a:t>
            </a:r>
            <a:endParaRPr sz="1400" b="0" i="0" u="none" strike="noStrike" cap="none" dirty="0">
              <a:solidFill>
                <a:srgbClr val="595959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595959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006987-7E6D-3A44-BA45-D5F5F7D4A00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[Last edit 4/1/2020]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3B60C2-82AF-AA42-B3C6-12A34DEBE2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AC4E022-C6E4-5745-BAC3-0C0138AC37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196" y="2204976"/>
            <a:ext cx="2056664" cy="228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92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2c40cdacc_0_114"/>
          <p:cNvSpPr txBox="1">
            <a:spLocks noGrp="1"/>
          </p:cNvSpPr>
          <p:nvPr>
            <p:ph type="title"/>
          </p:nvPr>
        </p:nvSpPr>
        <p:spPr>
          <a:xfrm>
            <a:off x="2843784" y="1572768"/>
            <a:ext cx="6501300" cy="4096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Los </a:t>
            </a:r>
            <a:r>
              <a:rPr lang="en-US" dirty="0" err="1"/>
              <a:t>Teléfonos</a:t>
            </a:r>
            <a:br>
              <a:rPr lang="en-US" dirty="0"/>
            </a:b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2bb335680_0_7"/>
          <p:cNvSpPr txBox="1">
            <a:spLocks noGrp="1"/>
          </p:cNvSpPr>
          <p:nvPr>
            <p:ph type="title"/>
          </p:nvPr>
        </p:nvSpPr>
        <p:spPr>
          <a:xfrm>
            <a:off x="259080" y="272364"/>
            <a:ext cx="8664000" cy="739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Teléfonos</a:t>
            </a:r>
            <a:r>
              <a:rPr lang="en-US" dirty="0"/>
              <a:t> para FTC</a:t>
            </a:r>
            <a:endParaRPr dirty="0"/>
          </a:p>
        </p:txBody>
      </p:sp>
      <p:sp>
        <p:nvSpPr>
          <p:cNvPr id="119" name="Google Shape;119;g82bb335680_0_7"/>
          <p:cNvSpPr txBox="1">
            <a:spLocks noGrp="1"/>
          </p:cNvSpPr>
          <p:nvPr>
            <p:ph type="body" idx="1"/>
          </p:nvPr>
        </p:nvSpPr>
        <p:spPr>
          <a:xfrm>
            <a:off x="259080" y="735025"/>
            <a:ext cx="8664000" cy="502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es-MX" dirty="0"/>
              <a:t>Para FTC, cada equipo/robot necesita un par de teléfonos Android</a:t>
            </a:r>
            <a:endParaRPr dirty="0"/>
          </a:p>
          <a:p>
            <a:pPr lvl="0">
              <a:spcBef>
                <a:spcPts val="0"/>
              </a:spcBef>
              <a:buChar char="➢"/>
            </a:pPr>
            <a:r>
              <a:rPr lang="es-ES" dirty="0"/>
              <a:t>A partir de la temporada de FTC 2020-2021, solo se </a:t>
            </a:r>
            <a:r>
              <a:rPr lang="es-ES" dirty="0" err="1"/>
              <a:t>permitiran</a:t>
            </a:r>
            <a:r>
              <a:rPr lang="es-ES" dirty="0"/>
              <a:t> teléfonos Motorola (una lista especifica se encuentra en el Manual del Juego #1 de FTC, pagina 33)</a:t>
            </a:r>
          </a:p>
          <a:p>
            <a:pPr lvl="0">
              <a:spcBef>
                <a:spcPts val="0"/>
              </a:spcBef>
              <a:buChar char="➢"/>
            </a:pPr>
            <a:r>
              <a:rPr lang="en-US" dirty="0"/>
              <a:t>Se </a:t>
            </a:r>
            <a:r>
              <a:rPr lang="en-US" dirty="0" err="1"/>
              <a:t>usa</a:t>
            </a:r>
            <a:r>
              <a:rPr lang="en-US" dirty="0"/>
              <a:t> 1 par de </a:t>
            </a:r>
            <a:r>
              <a:rPr lang="en-US" dirty="0" err="1"/>
              <a:t>teléfonos</a:t>
            </a:r>
            <a:r>
              <a:rPr lang="en-US" dirty="0"/>
              <a:t>: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 err="1"/>
              <a:t>Celular</a:t>
            </a:r>
            <a:r>
              <a:rPr lang="en-US" dirty="0"/>
              <a:t> de la </a:t>
            </a:r>
            <a:r>
              <a:rPr lang="en-US" b="1" dirty="0"/>
              <a:t>“Driver Station” </a:t>
            </a:r>
            <a:r>
              <a:rPr lang="en-US" dirty="0"/>
              <a:t>(DS)</a:t>
            </a:r>
            <a:endParaRPr dirty="0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s-MX" dirty="0"/>
              <a:t>Usado por los drivers durante el juego para seleccionar autónomos, etc.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 err="1"/>
              <a:t>Celular</a:t>
            </a:r>
            <a:r>
              <a:rPr lang="en-US" dirty="0"/>
              <a:t> del </a:t>
            </a:r>
            <a:r>
              <a:rPr lang="en-US" b="1" dirty="0"/>
              <a:t>“Robot Controller” </a:t>
            </a:r>
            <a:r>
              <a:rPr lang="en-US" dirty="0"/>
              <a:t>(RC)</a:t>
            </a:r>
            <a:endParaRPr dirty="0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dirty="0"/>
              <a:t>Se </a:t>
            </a:r>
            <a:r>
              <a:rPr lang="en-US" dirty="0" err="1"/>
              <a:t>queda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robot, </a:t>
            </a:r>
            <a:r>
              <a:rPr lang="en-US" dirty="0" err="1"/>
              <a:t>conectado</a:t>
            </a:r>
            <a:r>
              <a:rPr lang="en-US" dirty="0"/>
              <a:t> al “Expansion Hub” (Una </a:t>
            </a:r>
            <a:r>
              <a:rPr lang="en-US" dirty="0" err="1"/>
              <a:t>alternativa</a:t>
            </a:r>
            <a:r>
              <a:rPr lang="en-US" dirty="0"/>
              <a:t> a </a:t>
            </a:r>
            <a:r>
              <a:rPr lang="en-US" dirty="0" err="1"/>
              <a:t>este</a:t>
            </a:r>
            <a:r>
              <a:rPr lang="en-US" dirty="0"/>
              <a:t> es el “Control Hub”)</a:t>
            </a:r>
            <a:endParaRPr dirty="0"/>
          </a:p>
        </p:txBody>
      </p:sp>
      <p:pic>
        <p:nvPicPr>
          <p:cNvPr id="120" name="Google Shape;120;g82bb335680_0_7"/>
          <p:cNvPicPr preferRelativeResize="0"/>
          <p:nvPr/>
        </p:nvPicPr>
        <p:blipFill rotWithShape="1">
          <a:blip r:embed="rId3">
            <a:alphaModFix/>
          </a:blip>
          <a:srcRect t="2448" r="6489"/>
          <a:stretch/>
        </p:blipFill>
        <p:spPr>
          <a:xfrm>
            <a:off x="340325" y="4339925"/>
            <a:ext cx="2553625" cy="21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82bb335680_0_7"/>
          <p:cNvPicPr preferRelativeResize="0"/>
          <p:nvPr/>
        </p:nvPicPr>
        <p:blipFill rotWithShape="1">
          <a:blip r:embed="rId4">
            <a:alphaModFix/>
          </a:blip>
          <a:srcRect l="32177" t="53132" r="15930" b="20375"/>
          <a:stretch/>
        </p:blipFill>
        <p:spPr>
          <a:xfrm>
            <a:off x="6138575" y="4397214"/>
            <a:ext cx="2668926" cy="181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82bb335680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3587" y="4397226"/>
            <a:ext cx="2818325" cy="188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82bb335680_0_7"/>
          <p:cNvSpPr/>
          <p:nvPr/>
        </p:nvSpPr>
        <p:spPr>
          <a:xfrm>
            <a:off x="6556300" y="5453925"/>
            <a:ext cx="580200" cy="27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2bb335680_0_20"/>
          <p:cNvSpPr txBox="1">
            <a:spLocks noGrp="1"/>
          </p:cNvSpPr>
          <p:nvPr>
            <p:ph type="title"/>
          </p:nvPr>
        </p:nvSpPr>
        <p:spPr>
          <a:xfrm>
            <a:off x="259080" y="365125"/>
            <a:ext cx="8664000" cy="739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Configurando</a:t>
            </a:r>
            <a:r>
              <a:rPr lang="en-US" dirty="0"/>
              <a:t> los </a:t>
            </a:r>
            <a:r>
              <a:rPr lang="en-US" dirty="0" err="1"/>
              <a:t>teléfonos</a:t>
            </a:r>
            <a:endParaRPr dirty="0"/>
          </a:p>
        </p:txBody>
      </p:sp>
      <p:sp>
        <p:nvSpPr>
          <p:cNvPr id="130" name="Google Shape;130;g82bb335680_0_20"/>
          <p:cNvSpPr txBox="1">
            <a:spLocks noGrp="1"/>
          </p:cNvSpPr>
          <p:nvPr>
            <p:ph type="body" idx="1"/>
          </p:nvPr>
        </p:nvSpPr>
        <p:spPr>
          <a:xfrm>
            <a:off x="220920" y="1104925"/>
            <a:ext cx="8664000" cy="502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es-MX" dirty="0"/>
              <a:t>Pasos para configurar</a:t>
            </a:r>
            <a:endParaRPr dirty="0"/>
          </a:p>
          <a:p>
            <a:pPr lvl="1">
              <a:spcBef>
                <a:spcPts val="0"/>
              </a:spcBef>
              <a:buChar char="○"/>
            </a:pPr>
            <a:endParaRPr lang="es-ES" dirty="0"/>
          </a:p>
          <a:p>
            <a:pPr lvl="1">
              <a:spcBef>
                <a:spcPts val="0"/>
              </a:spcBef>
              <a:buChar char="○"/>
            </a:pPr>
            <a:r>
              <a:rPr lang="es-ES" dirty="0"/>
              <a:t>Renombra el teléfono usando el siguiente formato: #-DS" para la Driver </a:t>
            </a:r>
            <a:r>
              <a:rPr lang="es-ES" dirty="0" err="1"/>
              <a:t>Station</a:t>
            </a:r>
            <a:r>
              <a:rPr lang="es-ES" dirty="0"/>
              <a:t> y #-RC" para el Robot </a:t>
            </a:r>
            <a:r>
              <a:rPr lang="es-ES" dirty="0" err="1"/>
              <a:t>Controller</a:t>
            </a:r>
            <a:r>
              <a:rPr lang="es-ES" dirty="0"/>
              <a:t>, reemplazando el # por el numero de tu equipo.</a:t>
            </a:r>
          </a:p>
          <a:p>
            <a:pPr lvl="2">
              <a:spcBef>
                <a:spcPts val="0"/>
              </a:spcBef>
              <a:buChar char="○"/>
            </a:pPr>
            <a:r>
              <a:rPr lang="en-US" dirty="0" err="1"/>
              <a:t>Puedes</a:t>
            </a:r>
            <a:r>
              <a:rPr lang="en-US" dirty="0"/>
              <a:t> </a:t>
            </a:r>
            <a:r>
              <a:rPr lang="en-US" dirty="0" err="1"/>
              <a:t>hacer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dirigiendote</a:t>
            </a:r>
            <a:r>
              <a:rPr lang="en-US" dirty="0"/>
              <a:t> a Settings → </a:t>
            </a:r>
            <a:r>
              <a:rPr lang="en-US" dirty="0" err="1"/>
              <a:t>Wifi</a:t>
            </a:r>
            <a:r>
              <a:rPr lang="en-US" dirty="0"/>
              <a:t> → Advanced </a:t>
            </a:r>
            <a:r>
              <a:rPr lang="en-US" dirty="0" err="1"/>
              <a:t>Wifi</a:t>
            </a:r>
            <a:r>
              <a:rPr lang="en-US" dirty="0"/>
              <a:t>→ </a:t>
            </a:r>
            <a:r>
              <a:rPr lang="en-US" dirty="0" err="1"/>
              <a:t>Wifi</a:t>
            </a:r>
            <a:r>
              <a:rPr lang="en-US" dirty="0"/>
              <a:t> Direct → Configure Device </a:t>
            </a:r>
            <a:r>
              <a:rPr lang="en-US" dirty="0" err="1"/>
              <a:t>en</a:t>
            </a:r>
            <a:r>
              <a:rPr lang="en-US" dirty="0"/>
              <a:t> ambos </a:t>
            </a:r>
            <a:r>
              <a:rPr lang="en-US" dirty="0" err="1"/>
              <a:t>teléfonos</a:t>
            </a:r>
            <a:r>
              <a:rPr lang="en-US" dirty="0"/>
              <a:t>.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 err="1"/>
              <a:t>Instala</a:t>
            </a:r>
            <a:r>
              <a:rPr lang="en-US" dirty="0"/>
              <a:t> la </a:t>
            </a:r>
            <a:r>
              <a:rPr lang="en-US" dirty="0" err="1"/>
              <a:t>aplicación</a:t>
            </a:r>
            <a:r>
              <a:rPr lang="en-US" dirty="0"/>
              <a:t> “</a:t>
            </a:r>
            <a:r>
              <a:rPr lang="en-US" b="1" dirty="0"/>
              <a:t>FTC Driver Station App”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teléfono</a:t>
            </a:r>
            <a:r>
              <a:rPr lang="en-US" dirty="0"/>
              <a:t> DS , </a:t>
            </a:r>
            <a:r>
              <a:rPr lang="es-MX" dirty="0"/>
              <a:t>la cual puede ser encontrada en la Google Play Store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-MX" dirty="0"/>
              <a:t>De manera similar instala la aplicación “</a:t>
            </a:r>
            <a:r>
              <a:rPr lang="es-MX" b="1" dirty="0"/>
              <a:t>FTC Robot </a:t>
            </a:r>
            <a:r>
              <a:rPr lang="es-MX" b="1" dirty="0" err="1"/>
              <a:t>Controller</a:t>
            </a:r>
            <a:r>
              <a:rPr lang="es-MX" dirty="0"/>
              <a:t>” en el teléfono RC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es-MX" dirty="0"/>
              <a:t>Para el siguiente paso, “emparejando”, asegúrate de que ambos teléfonos se encuentren en modo avión con el Wifi activado</a:t>
            </a: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31" name="Google Shape;131;g82bb335680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1654" y="4052436"/>
            <a:ext cx="2860691" cy="1560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2c40cdacc_0_7"/>
          <p:cNvSpPr txBox="1">
            <a:spLocks noGrp="1"/>
          </p:cNvSpPr>
          <p:nvPr>
            <p:ph type="title"/>
          </p:nvPr>
        </p:nvSpPr>
        <p:spPr>
          <a:xfrm>
            <a:off x="240000" y="217650"/>
            <a:ext cx="8664000" cy="739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Emparejando</a:t>
            </a:r>
            <a:r>
              <a:rPr lang="en-US" dirty="0"/>
              <a:t> los </a:t>
            </a:r>
            <a:r>
              <a:rPr lang="en-US" dirty="0" err="1"/>
              <a:t>teléfonos</a:t>
            </a:r>
            <a:endParaRPr dirty="0"/>
          </a:p>
        </p:txBody>
      </p:sp>
      <p:sp>
        <p:nvSpPr>
          <p:cNvPr id="138" name="Google Shape;138;g82c40cdacc_0_7"/>
          <p:cNvSpPr txBox="1">
            <a:spLocks noGrp="1"/>
          </p:cNvSpPr>
          <p:nvPr>
            <p:ph type="body" idx="1"/>
          </p:nvPr>
        </p:nvSpPr>
        <p:spPr>
          <a:xfrm>
            <a:off x="0" y="769499"/>
            <a:ext cx="5131800" cy="502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spcBef>
                <a:spcPts val="500"/>
              </a:spcBef>
              <a:buChar char="➢"/>
            </a:pPr>
            <a:r>
              <a:rPr lang="es-ES" sz="1600" dirty="0"/>
              <a:t>Al emparejar los teléfonos DS y RC se permite el flujo de información "</a:t>
            </a:r>
            <a:r>
              <a:rPr lang="es-ES" sz="1600" dirty="0" err="1"/>
              <a:t>telemetry</a:t>
            </a:r>
            <a:r>
              <a:rPr lang="es-ES" sz="1600" dirty="0"/>
              <a:t>", información de los controles de los drivers, y selección de "modos operacionales" o "</a:t>
            </a:r>
            <a:r>
              <a:rPr lang="es-ES" sz="1600" dirty="0" err="1"/>
              <a:t>Op</a:t>
            </a:r>
            <a:r>
              <a:rPr lang="es-ES" sz="1600" dirty="0"/>
              <a:t> </a:t>
            </a:r>
            <a:r>
              <a:rPr lang="es-ES" sz="1600" dirty="0" err="1"/>
              <a:t>Modes</a:t>
            </a:r>
            <a:r>
              <a:rPr lang="es-ES" sz="1600" dirty="0"/>
              <a:t>“</a:t>
            </a:r>
          </a:p>
          <a:p>
            <a:pPr lvl="0">
              <a:spcBef>
                <a:spcPts val="500"/>
              </a:spcBef>
              <a:buChar char="➢"/>
            </a:pPr>
            <a:r>
              <a:rPr lang="es-MX" sz="1600" dirty="0"/>
              <a:t>Pasos para emparejar:</a:t>
            </a:r>
          </a:p>
          <a:p>
            <a:pPr marL="114300" lvl="0" indent="0">
              <a:spcBef>
                <a:spcPts val="500"/>
              </a:spcBef>
              <a:buNone/>
            </a:pPr>
            <a:endParaRPr lang="es-ES" sz="1400" dirty="0"/>
          </a:p>
          <a:p>
            <a:pPr lvl="1" indent="-330200">
              <a:spcBef>
                <a:spcPts val="0"/>
              </a:spcBef>
              <a:buSzPts val="1600"/>
              <a:buChar char="○"/>
            </a:pPr>
            <a:r>
              <a:rPr lang="es-ES" sz="1400" dirty="0"/>
              <a:t>Verifica que el "Robot Status" sea "Running" en la aplicación Robot </a:t>
            </a:r>
            <a:r>
              <a:rPr lang="es-ES" sz="1400" dirty="0" err="1"/>
              <a:t>Controller</a:t>
            </a:r>
            <a:r>
              <a:rPr lang="es-ES" sz="1400" dirty="0"/>
              <a:t> en el celular RC</a:t>
            </a:r>
          </a:p>
          <a:p>
            <a:pPr lvl="1" indent="-330200">
              <a:spcBef>
                <a:spcPts val="0"/>
              </a:spcBef>
              <a:buSzPts val="1600"/>
              <a:buChar char="○"/>
            </a:pPr>
            <a:endParaRPr lang="es-ES" sz="1400" dirty="0"/>
          </a:p>
          <a:p>
            <a:pPr lvl="1" indent="-330200">
              <a:spcBef>
                <a:spcPts val="0"/>
              </a:spcBef>
              <a:buSzPts val="1600"/>
              <a:buChar char="○"/>
            </a:pPr>
            <a:r>
              <a:rPr lang="es-ES" sz="1400" dirty="0"/>
              <a:t>En el celular DS, inicia el emparejamiento: </a:t>
            </a:r>
          </a:p>
          <a:p>
            <a:pPr lvl="1" indent="-330200">
              <a:spcBef>
                <a:spcPts val="0"/>
              </a:spcBef>
              <a:buSzPts val="1600"/>
              <a:buChar char="○"/>
            </a:pPr>
            <a:endParaRPr lang="es-ES" sz="1400" dirty="0"/>
          </a:p>
          <a:p>
            <a:pPr lvl="1" indent="-330200">
              <a:spcBef>
                <a:spcPts val="0"/>
              </a:spcBef>
              <a:buSzPts val="1600"/>
              <a:buChar char="○"/>
            </a:pPr>
            <a:r>
              <a:rPr lang="es-ES" sz="1400" dirty="0"/>
              <a:t>Ve a la aplicación Driver </a:t>
            </a:r>
            <a:r>
              <a:rPr lang="es-ES" sz="1400" dirty="0" err="1"/>
              <a:t>Station</a:t>
            </a:r>
            <a:r>
              <a:rPr lang="es-ES" sz="1400" dirty="0"/>
              <a:t> → los tres puntos a la esquina superior derecha → </a:t>
            </a:r>
            <a:r>
              <a:rPr lang="es-ES" sz="1400" dirty="0" err="1"/>
              <a:t>Settings</a:t>
            </a:r>
            <a:r>
              <a:rPr lang="es-ES" sz="1400" dirty="0"/>
              <a:t> → </a:t>
            </a:r>
            <a:r>
              <a:rPr lang="es-ES" sz="1400" dirty="0" err="1"/>
              <a:t>Pairing</a:t>
            </a:r>
            <a:r>
              <a:rPr lang="es-ES" sz="1400" dirty="0"/>
              <a:t> </a:t>
            </a:r>
            <a:r>
              <a:rPr lang="es-ES" sz="1400" dirty="0" err="1"/>
              <a:t>Method</a:t>
            </a:r>
            <a:r>
              <a:rPr lang="es-ES" sz="1400" dirty="0"/>
              <a:t> → Wifi Direct</a:t>
            </a:r>
          </a:p>
          <a:p>
            <a:pPr lvl="1" indent="-330200">
              <a:spcBef>
                <a:spcPts val="0"/>
              </a:spcBef>
              <a:buSzPts val="1600"/>
              <a:buChar char="○"/>
            </a:pPr>
            <a:endParaRPr lang="es-ES" sz="1400" dirty="0"/>
          </a:p>
          <a:p>
            <a:pPr lvl="1" indent="-330200">
              <a:spcBef>
                <a:spcPts val="0"/>
              </a:spcBef>
              <a:buSzPts val="1600"/>
              <a:buChar char="○"/>
            </a:pPr>
            <a:r>
              <a:rPr lang="es-ES" sz="1400" dirty="0"/>
              <a:t>Aun dentro de Configuración → </a:t>
            </a:r>
            <a:r>
              <a:rPr lang="es-ES" sz="1400" dirty="0" err="1"/>
              <a:t>Pair</a:t>
            </a:r>
            <a:r>
              <a:rPr lang="es-ES" sz="1400" dirty="0"/>
              <a:t> </a:t>
            </a:r>
            <a:r>
              <a:rPr lang="es-ES" sz="1400" dirty="0" err="1"/>
              <a:t>with</a:t>
            </a:r>
            <a:r>
              <a:rPr lang="es-ES" sz="1400" dirty="0"/>
              <a:t> Robot </a:t>
            </a:r>
            <a:r>
              <a:rPr lang="es-ES" sz="1400" dirty="0" err="1"/>
              <a:t>Controller</a:t>
            </a:r>
            <a:r>
              <a:rPr lang="es-ES" sz="1400" dirty="0"/>
              <a:t>; luego busca y selecciona tu celular RC en las opciones (el nombre que le pusiste inicialmente a los teléfonos debe aparecer; si no lo hace, revisa el wifi en los celulares)</a:t>
            </a:r>
          </a:p>
          <a:p>
            <a:pPr marL="584200" lvl="1" indent="0">
              <a:spcBef>
                <a:spcPts val="0"/>
              </a:spcBef>
              <a:buSzPts val="1600"/>
              <a:buNone/>
            </a:pPr>
            <a:endParaRPr lang="es-ES" sz="1400" dirty="0"/>
          </a:p>
          <a:p>
            <a:pPr lvl="1" indent="-330200">
              <a:spcBef>
                <a:spcPts val="0"/>
              </a:spcBef>
              <a:buSzPts val="1600"/>
              <a:buChar char="○"/>
            </a:pPr>
            <a:r>
              <a:rPr lang="es-ES" sz="1400" dirty="0"/>
              <a:t>Dentro de el teléfono RC, acepta el emparejamiento en la aplicación Robot </a:t>
            </a:r>
            <a:r>
              <a:rPr lang="es-ES" sz="1400" dirty="0" err="1"/>
              <a:t>Controller</a:t>
            </a:r>
            <a:endParaRPr sz="1600" dirty="0"/>
          </a:p>
        </p:txBody>
      </p:sp>
      <p:pic>
        <p:nvPicPr>
          <p:cNvPr id="139" name="Google Shape;139;g82c40cdacc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5700" y="217650"/>
            <a:ext cx="1647375" cy="2929249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0" name="Google Shape;140;g82c40cdacc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0877" y="3284099"/>
            <a:ext cx="1897180" cy="34063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1" name="Google Shape;141;g82c40cdacc_0_7"/>
          <p:cNvSpPr txBox="1"/>
          <p:nvPr/>
        </p:nvSpPr>
        <p:spPr>
          <a:xfrm>
            <a:off x="5515776" y="1884200"/>
            <a:ext cx="1534200" cy="8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Century Gothic"/>
                <a:ea typeface="Century Gothic"/>
                <a:cs typeface="Century Gothic"/>
                <a:sym typeface="Century Gothic"/>
              </a:rPr>
              <a:t>Así</a:t>
            </a:r>
            <a:r>
              <a:rPr lang="en-US" dirty="0">
                <a:latin typeface="Century Gothic"/>
                <a:ea typeface="Century Gothic"/>
                <a:cs typeface="Century Gothic"/>
                <a:sym typeface="Century Gothic"/>
              </a:rPr>
              <a:t> es </a:t>
            </a:r>
            <a:r>
              <a:rPr lang="en-US" dirty="0" err="1"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dirty="0">
                <a:latin typeface="Century Gothic"/>
                <a:ea typeface="Century Gothic"/>
                <a:cs typeface="Century Gothic"/>
                <a:sym typeface="Century Gothic"/>
              </a:rPr>
              <a:t> se </a:t>
            </a:r>
            <a:r>
              <a:rPr lang="en-US" dirty="0" err="1">
                <a:latin typeface="Century Gothic"/>
                <a:ea typeface="Century Gothic"/>
                <a:cs typeface="Century Gothic"/>
                <a:sym typeface="Century Gothic"/>
              </a:rPr>
              <a:t>ve</a:t>
            </a:r>
            <a:r>
              <a:rPr lang="en-US" dirty="0">
                <a:latin typeface="Century Gothic"/>
                <a:ea typeface="Century Gothic"/>
                <a:cs typeface="Century Gothic"/>
                <a:sym typeface="Century Gothic"/>
              </a:rPr>
              <a:t> la </a:t>
            </a:r>
            <a:r>
              <a:rPr lang="en-US" dirty="0" err="1">
                <a:latin typeface="Century Gothic"/>
                <a:ea typeface="Century Gothic"/>
                <a:cs typeface="Century Gothic"/>
                <a:sym typeface="Century Gothic"/>
              </a:rPr>
              <a:t>DrIver</a:t>
            </a:r>
            <a:r>
              <a:rPr lang="en-US" dirty="0">
                <a:latin typeface="Century Gothic"/>
                <a:ea typeface="Century Gothic"/>
                <a:cs typeface="Century Gothic"/>
                <a:sym typeface="Century Gothic"/>
              </a:rPr>
              <a:t> Station → </a:t>
            </a:r>
            <a:endParaRPr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2" name="Google Shape;142;g82c40cdacc_0_7"/>
          <p:cNvSpPr txBox="1"/>
          <p:nvPr/>
        </p:nvSpPr>
        <p:spPr>
          <a:xfrm>
            <a:off x="7388882" y="4348543"/>
            <a:ext cx="1534193" cy="8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en-US" dirty="0" err="1">
                <a:latin typeface="Century Gothic"/>
                <a:ea typeface="Century Gothic"/>
                <a:cs typeface="Century Gothic"/>
                <a:sym typeface="Century Gothic"/>
              </a:rPr>
              <a:t>Así</a:t>
            </a:r>
            <a:r>
              <a:rPr lang="en-US" dirty="0">
                <a:latin typeface="Century Gothic"/>
                <a:ea typeface="Century Gothic"/>
                <a:cs typeface="Century Gothic"/>
                <a:sym typeface="Century Gothic"/>
              </a:rPr>
              <a:t> es </a:t>
            </a:r>
            <a:r>
              <a:rPr lang="en-US" dirty="0" err="1"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dirty="0">
                <a:latin typeface="Century Gothic"/>
                <a:ea typeface="Century Gothic"/>
                <a:cs typeface="Century Gothic"/>
                <a:sym typeface="Century Gothic"/>
              </a:rPr>
              <a:t> se </a:t>
            </a:r>
            <a:r>
              <a:rPr lang="en-US" dirty="0" err="1">
                <a:latin typeface="Century Gothic"/>
                <a:ea typeface="Century Gothic"/>
                <a:cs typeface="Century Gothic"/>
                <a:sym typeface="Century Gothic"/>
              </a:rPr>
              <a:t>ve</a:t>
            </a:r>
            <a:r>
              <a:rPr lang="en-US" dirty="0">
                <a:latin typeface="Century Gothic"/>
                <a:ea typeface="Century Gothic"/>
                <a:cs typeface="Century Gothic"/>
                <a:sym typeface="Century Gothic"/>
              </a:rPr>
              <a:t> el Robot </a:t>
            </a:r>
          </a:p>
          <a:p>
            <a:pPr lvl="0" algn="r"/>
            <a:r>
              <a:rPr lang="en-US" dirty="0">
                <a:latin typeface="Century Gothic"/>
                <a:ea typeface="Century Gothic"/>
                <a:cs typeface="Century Gothic"/>
                <a:sym typeface="Century Gothic"/>
              </a:rPr>
              <a:t>← Controller </a:t>
            </a:r>
          </a:p>
          <a:p>
            <a:pPr lvl="0" algn="r"/>
            <a:endParaRPr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2c40cdacc_0_103"/>
          <p:cNvSpPr txBox="1">
            <a:spLocks noGrp="1"/>
          </p:cNvSpPr>
          <p:nvPr>
            <p:ph type="ctrTitle"/>
          </p:nvPr>
        </p:nvSpPr>
        <p:spPr>
          <a:xfrm>
            <a:off x="2608625" y="2425575"/>
            <a:ext cx="6800400" cy="1514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 Expansion Hub: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2c40cdacc_0_37"/>
          <p:cNvSpPr txBox="1">
            <a:spLocks noGrp="1"/>
          </p:cNvSpPr>
          <p:nvPr>
            <p:ph type="title"/>
          </p:nvPr>
        </p:nvSpPr>
        <p:spPr>
          <a:xfrm>
            <a:off x="259080" y="365125"/>
            <a:ext cx="8664000" cy="739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es el Rev Expansion Hub?</a:t>
            </a:r>
            <a:endParaRPr dirty="0"/>
          </a:p>
        </p:txBody>
      </p:sp>
      <p:sp>
        <p:nvSpPr>
          <p:cNvPr id="155" name="Google Shape;155;g82c40cdacc_0_37"/>
          <p:cNvSpPr txBox="1">
            <a:spLocks noGrp="1"/>
          </p:cNvSpPr>
          <p:nvPr>
            <p:ph type="body" idx="1"/>
          </p:nvPr>
        </p:nvSpPr>
        <p:spPr>
          <a:xfrm>
            <a:off x="259077" y="1249675"/>
            <a:ext cx="4401000" cy="502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ES" dirty="0"/>
              <a:t>El </a:t>
            </a:r>
            <a:r>
              <a:rPr lang="es-ES" dirty="0" err="1"/>
              <a:t>Rev</a:t>
            </a:r>
            <a:r>
              <a:rPr lang="es-ES" dirty="0"/>
              <a:t> </a:t>
            </a:r>
            <a:r>
              <a:rPr lang="es-ES" dirty="0" err="1"/>
              <a:t>Expansion</a:t>
            </a:r>
            <a:r>
              <a:rPr lang="es-ES" dirty="0"/>
              <a:t> Hub es el centro de control/puerto </a:t>
            </a:r>
            <a:r>
              <a:rPr lang="es-ES" dirty="0" err="1"/>
              <a:t>aprovado</a:t>
            </a:r>
            <a:r>
              <a:rPr lang="es-ES" dirty="0"/>
              <a:t> por FIRST</a:t>
            </a:r>
          </a:p>
          <a:p>
            <a:pPr lvl="0">
              <a:buChar char="➢"/>
            </a:pPr>
            <a:r>
              <a:rPr lang="es-ES" dirty="0"/>
              <a:t>Es un controlador de hardware e interfaz que se comunica entre todos los motores, servos, sensores, </a:t>
            </a:r>
            <a:r>
              <a:rPr lang="es-ES" dirty="0" err="1"/>
              <a:t>bateria</a:t>
            </a:r>
            <a:r>
              <a:rPr lang="es-ES" dirty="0"/>
              <a:t>, </a:t>
            </a:r>
            <a:r>
              <a:rPr lang="es-ES" dirty="0" err="1"/>
              <a:t>switch</a:t>
            </a:r>
            <a:r>
              <a:rPr lang="es-ES" dirty="0"/>
              <a:t>, y el celular Robot </a:t>
            </a:r>
            <a:r>
              <a:rPr lang="es-ES" dirty="0" err="1"/>
              <a:t>Controller</a:t>
            </a:r>
            <a:r>
              <a:rPr lang="es-ES" dirty="0"/>
              <a:t>.</a:t>
            </a:r>
          </a:p>
          <a:p>
            <a:pPr lvl="0">
              <a:buChar char="➢"/>
            </a:pPr>
            <a:r>
              <a:rPr lang="es-ES" dirty="0"/>
              <a:t>Tiene varios puertos externos que se usan para hacer dichas conexiones.</a:t>
            </a:r>
          </a:p>
          <a:p>
            <a:pPr lvl="0">
              <a:buChar char="➢"/>
            </a:pPr>
            <a:r>
              <a:rPr lang="en-US" dirty="0"/>
              <a:t>Un robot de FTC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tener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máximo</a:t>
            </a:r>
            <a:r>
              <a:rPr lang="en-US" dirty="0"/>
              <a:t> 2 Rev Expansion Hubs</a:t>
            </a:r>
            <a:endParaRPr dirty="0"/>
          </a:p>
        </p:txBody>
      </p:sp>
      <p:pic>
        <p:nvPicPr>
          <p:cNvPr id="156" name="Google Shape;156;g82c40cdacc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8924" y="4434799"/>
            <a:ext cx="3279425" cy="1844076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7" name="Google Shape;157;g82c40cdacc_0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3500" y="1024550"/>
            <a:ext cx="3150275" cy="31502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2c40cdacc_0_58"/>
          <p:cNvSpPr txBox="1"/>
          <p:nvPr/>
        </p:nvSpPr>
        <p:spPr>
          <a:xfrm>
            <a:off x="333800" y="303450"/>
            <a:ext cx="6038700" cy="11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4" name="Google Shape;164;g82c40cdacc_0_58"/>
          <p:cNvSpPr txBox="1">
            <a:spLocks noGrp="1"/>
          </p:cNvSpPr>
          <p:nvPr>
            <p:ph type="title" idx="4294967295"/>
          </p:nvPr>
        </p:nvSpPr>
        <p:spPr>
          <a:xfrm>
            <a:off x="259080" y="365125"/>
            <a:ext cx="8664000" cy="739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Puertos</a:t>
            </a:r>
            <a:r>
              <a:rPr lang="en-US" dirty="0"/>
              <a:t> </a:t>
            </a:r>
            <a:r>
              <a:rPr lang="en-US" dirty="0" err="1"/>
              <a:t>externos</a:t>
            </a:r>
            <a:r>
              <a:rPr lang="en-US" dirty="0"/>
              <a:t> del Rev E. Hub</a:t>
            </a:r>
            <a:endParaRPr dirty="0"/>
          </a:p>
        </p:txBody>
      </p:sp>
      <p:pic>
        <p:nvPicPr>
          <p:cNvPr id="165" name="Google Shape;165;g82c40cdacc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750" y="1522290"/>
            <a:ext cx="7455451" cy="381342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66" name="Google Shape;166;g82c40cdacc_0_58"/>
          <p:cNvSpPr txBox="1"/>
          <p:nvPr/>
        </p:nvSpPr>
        <p:spPr>
          <a:xfrm>
            <a:off x="1959000" y="2235438"/>
            <a:ext cx="12780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Switch </a:t>
            </a:r>
            <a:r>
              <a:rPr lang="en-US" dirty="0" err="1"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Batteria</a:t>
            </a:r>
            <a:r>
              <a:rPr lang="en-US" dirty="0"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→ </a:t>
            </a:r>
            <a:endParaRPr dirty="0">
              <a:highlight>
                <a:schemeClr val="lt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7" name="Google Shape;167;g82c40cdacc_0_58"/>
          <p:cNvSpPr txBox="1"/>
          <p:nvPr/>
        </p:nvSpPr>
        <p:spPr>
          <a:xfrm>
            <a:off x="1706100" y="3487400"/>
            <a:ext cx="15309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Motores</a:t>
            </a:r>
            <a:r>
              <a:rPr lang="en-US" dirty="0"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/ Encoders→ </a:t>
            </a:r>
            <a:endParaRPr dirty="0">
              <a:highlight>
                <a:schemeClr val="lt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8" name="Google Shape;168;g82c40cdacc_0_58"/>
          <p:cNvSpPr txBox="1"/>
          <p:nvPr/>
        </p:nvSpPr>
        <p:spPr>
          <a:xfrm>
            <a:off x="3368525" y="4853600"/>
            <a:ext cx="10923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Servos</a:t>
            </a:r>
            <a:r>
              <a:rPr lang="en-US" b="1" dirty="0"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^</a:t>
            </a:r>
            <a:r>
              <a:rPr lang="en-US" dirty="0"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dirty="0">
              <a:highlight>
                <a:schemeClr val="lt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9" name="Google Shape;169;g82c40cdacc_0_58"/>
          <p:cNvSpPr txBox="1"/>
          <p:nvPr/>
        </p:nvSpPr>
        <p:spPr>
          <a:xfrm>
            <a:off x="6950675" y="3225675"/>
            <a:ext cx="18594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← Sensor de Color/</a:t>
            </a:r>
            <a:r>
              <a:rPr lang="en-US" sz="1000" dirty="0" err="1"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Distancia</a:t>
            </a:r>
            <a:endParaRPr dirty="0">
              <a:highlight>
                <a:schemeClr val="lt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g82c40cdacc_0_58"/>
          <p:cNvSpPr txBox="1"/>
          <p:nvPr/>
        </p:nvSpPr>
        <p:spPr>
          <a:xfrm>
            <a:off x="6950675" y="3680388"/>
            <a:ext cx="16080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← Sensor de Touch</a:t>
            </a:r>
            <a:endParaRPr dirty="0">
              <a:highlight>
                <a:schemeClr val="lt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1" name="Google Shape;171;g82c40cdacc_0_58"/>
          <p:cNvSpPr txBox="1"/>
          <p:nvPr/>
        </p:nvSpPr>
        <p:spPr>
          <a:xfrm>
            <a:off x="6525975" y="2620200"/>
            <a:ext cx="5343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RS485</a:t>
            </a:r>
            <a:endParaRPr sz="1000">
              <a:highlight>
                <a:schemeClr val="lt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2" name="Google Shape;172;g82c40cdacc_0_58"/>
          <p:cNvSpPr txBox="1"/>
          <p:nvPr/>
        </p:nvSpPr>
        <p:spPr>
          <a:xfrm>
            <a:off x="6525975" y="2196825"/>
            <a:ext cx="6153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UART</a:t>
            </a:r>
            <a:endParaRPr sz="1000">
              <a:highlight>
                <a:schemeClr val="lt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3" name="Google Shape;173;g82c40cdacc_0_58"/>
          <p:cNvSpPr txBox="1"/>
          <p:nvPr/>
        </p:nvSpPr>
        <p:spPr>
          <a:xfrm>
            <a:off x="6525975" y="3043563"/>
            <a:ext cx="5343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12C</a:t>
            </a:r>
            <a:endParaRPr sz="1000">
              <a:highlight>
                <a:schemeClr val="lt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4" name="Google Shape;174;g82c40cdacc_0_58"/>
          <p:cNvSpPr txBox="1"/>
          <p:nvPr/>
        </p:nvSpPr>
        <p:spPr>
          <a:xfrm>
            <a:off x="6525975" y="3710000"/>
            <a:ext cx="6153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DIGITAL</a:t>
            </a:r>
            <a:endParaRPr sz="800">
              <a:highlight>
                <a:schemeClr val="lt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5" name="Google Shape;175;g82c40cdacc_0_58"/>
          <p:cNvSpPr txBox="1"/>
          <p:nvPr/>
        </p:nvSpPr>
        <p:spPr>
          <a:xfrm>
            <a:off x="6525975" y="4155200"/>
            <a:ext cx="8175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Analog</a:t>
            </a:r>
            <a:endParaRPr sz="800">
              <a:highlight>
                <a:schemeClr val="lt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6" name="Google Shape;176;g82c40cdacc_0_58"/>
          <p:cNvSpPr txBox="1"/>
          <p:nvPr/>
        </p:nvSpPr>
        <p:spPr>
          <a:xfrm>
            <a:off x="4056200" y="1974225"/>
            <a:ext cx="23163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^</a:t>
            </a:r>
            <a:r>
              <a:rPr lang="en-US" sz="1200"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Mini USB Port (for phone)</a:t>
            </a:r>
            <a:endParaRPr sz="1200">
              <a:highlight>
                <a:schemeClr val="lt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g82c40cdacc_0_58"/>
          <p:cNvSpPr txBox="1"/>
          <p:nvPr/>
        </p:nvSpPr>
        <p:spPr>
          <a:xfrm>
            <a:off x="3440899" y="2196825"/>
            <a:ext cx="932981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000" dirty="0"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Puerto de </a:t>
            </a:r>
            <a:r>
              <a:rPr lang="en-US" sz="1000" dirty="0" err="1"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energia</a:t>
            </a:r>
            <a:r>
              <a:rPr lang="en-US" sz="1000" dirty="0"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  <a:p>
            <a:pPr lvl="0"/>
            <a:r>
              <a:rPr lang="en-US" sz="1000" dirty="0"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← XT30</a:t>
            </a:r>
            <a:endParaRPr sz="1000" dirty="0">
              <a:highlight>
                <a:schemeClr val="lt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8" name="Google Shape;178;g82c40cdacc_0_58"/>
          <p:cNvSpPr txBox="1"/>
          <p:nvPr/>
        </p:nvSpPr>
        <p:spPr>
          <a:xfrm>
            <a:off x="6950675" y="2569625"/>
            <a:ext cx="18594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← </a:t>
            </a:r>
            <a:r>
              <a:rPr lang="en-US" sz="1000" dirty="0" err="1"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Conexion</a:t>
            </a:r>
            <a:r>
              <a:rPr lang="en-US" sz="1000" dirty="0"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de Hub a Hub</a:t>
            </a:r>
            <a:endParaRPr dirty="0">
              <a:highlight>
                <a:schemeClr val="lt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2c40cdacc_0_45"/>
          <p:cNvSpPr txBox="1">
            <a:spLocks noGrp="1"/>
          </p:cNvSpPr>
          <p:nvPr>
            <p:ph type="title"/>
          </p:nvPr>
        </p:nvSpPr>
        <p:spPr>
          <a:xfrm>
            <a:off x="259080" y="365125"/>
            <a:ext cx="8664000" cy="739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Haciendo</a:t>
            </a:r>
            <a:r>
              <a:rPr lang="en-US" dirty="0"/>
              <a:t> las </a:t>
            </a:r>
            <a:r>
              <a:rPr lang="en-US" dirty="0" err="1"/>
              <a:t>conexiones</a:t>
            </a:r>
            <a:endParaRPr dirty="0"/>
          </a:p>
        </p:txBody>
      </p:sp>
      <p:sp>
        <p:nvSpPr>
          <p:cNvPr id="185" name="Google Shape;185;g82c40cdacc_0_45"/>
          <p:cNvSpPr txBox="1">
            <a:spLocks noGrp="1"/>
          </p:cNvSpPr>
          <p:nvPr>
            <p:ph type="body" idx="1"/>
          </p:nvPr>
        </p:nvSpPr>
        <p:spPr>
          <a:xfrm>
            <a:off x="259075" y="1249675"/>
            <a:ext cx="5860500" cy="502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en-US" sz="1800" dirty="0">
                <a:highlight>
                  <a:schemeClr val="accent4"/>
                </a:highlight>
              </a:rPr>
              <a:t>Rev Hub al </a:t>
            </a:r>
            <a:r>
              <a:rPr lang="en-US" sz="1800" dirty="0" err="1">
                <a:highlight>
                  <a:schemeClr val="accent4"/>
                </a:highlight>
              </a:rPr>
              <a:t>teléfono</a:t>
            </a:r>
            <a:r>
              <a:rPr lang="en-US" sz="1800" dirty="0">
                <a:highlight>
                  <a:schemeClr val="accent4"/>
                </a:highlight>
              </a:rPr>
              <a:t> RC</a:t>
            </a:r>
            <a:endParaRPr sz="1800" dirty="0">
              <a:highlight>
                <a:schemeClr val="accent4"/>
              </a:highlight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400" dirty="0"/>
              <a:t>Cable USB Type A macho a type B-mini macho</a:t>
            </a:r>
            <a:endParaRPr sz="1400" dirty="0"/>
          </a:p>
          <a:p>
            <a:pPr lvl="2">
              <a:spcBef>
                <a:spcPts val="0"/>
              </a:spcBef>
              <a:buChar char="■"/>
            </a:pPr>
            <a:r>
              <a:rPr lang="en-US" sz="1400" dirty="0" err="1"/>
              <a:t>Adaptador</a:t>
            </a:r>
            <a:r>
              <a:rPr lang="en-US" sz="1400" dirty="0"/>
              <a:t> Micro USB OTG</a:t>
            </a:r>
            <a:endParaRPr lang="es-ES" sz="1600" dirty="0"/>
          </a:p>
          <a:p>
            <a:pPr lvl="1" indent="-330200">
              <a:spcBef>
                <a:spcPts val="0"/>
              </a:spcBef>
              <a:buSzPts val="1600"/>
              <a:buChar char="○"/>
            </a:pPr>
            <a:r>
              <a:rPr lang="es-ES" sz="1600" dirty="0"/>
              <a:t>Conecta la terminal USB tipo B-mini a el puerto Mini USB en el </a:t>
            </a:r>
            <a:r>
              <a:rPr lang="es-ES" sz="1600" dirty="0" err="1"/>
              <a:t>Rev</a:t>
            </a:r>
            <a:r>
              <a:rPr lang="es-ES" sz="1600" dirty="0"/>
              <a:t> Hub</a:t>
            </a:r>
          </a:p>
          <a:p>
            <a:pPr lvl="1" indent="-330200">
              <a:spcBef>
                <a:spcPts val="0"/>
              </a:spcBef>
              <a:buSzPts val="1600"/>
              <a:buChar char="○"/>
            </a:pPr>
            <a:r>
              <a:rPr lang="es-ES" sz="1600" dirty="0"/>
              <a:t>Conecta la terminal Tipo A en el adaptador OTG</a:t>
            </a:r>
          </a:p>
          <a:p>
            <a:pPr lvl="1" indent="-330200">
              <a:spcBef>
                <a:spcPts val="0"/>
              </a:spcBef>
              <a:buSzPts val="1600"/>
              <a:buChar char="○"/>
            </a:pPr>
            <a:r>
              <a:rPr lang="es-MX" sz="1600" dirty="0"/>
              <a:t>Conecta el adaptador al teléfono Robot </a:t>
            </a:r>
            <a:r>
              <a:rPr lang="es-MX" sz="1600" dirty="0" err="1"/>
              <a:t>Controller</a:t>
            </a:r>
            <a:endParaRPr sz="16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en-US" sz="1800" dirty="0">
                <a:highlight>
                  <a:schemeClr val="accent4"/>
                </a:highlight>
              </a:rPr>
              <a:t>Rev Hub a la </a:t>
            </a:r>
            <a:r>
              <a:rPr lang="en-US" sz="1800" dirty="0" err="1">
                <a:highlight>
                  <a:schemeClr val="accent4"/>
                </a:highlight>
              </a:rPr>
              <a:t>bateria</a:t>
            </a:r>
            <a:r>
              <a:rPr lang="en-US" sz="1800" dirty="0">
                <a:highlight>
                  <a:schemeClr val="accent4"/>
                </a:highlight>
              </a:rPr>
              <a:t>/el </a:t>
            </a:r>
            <a:r>
              <a:rPr lang="en-US" sz="1800" dirty="0" err="1">
                <a:highlight>
                  <a:schemeClr val="accent4"/>
                </a:highlight>
              </a:rPr>
              <a:t>interruptor</a:t>
            </a:r>
            <a:r>
              <a:rPr lang="en-US" sz="1800" dirty="0">
                <a:highlight>
                  <a:schemeClr val="accent4"/>
                </a:highlight>
              </a:rPr>
              <a:t> </a:t>
            </a:r>
            <a:endParaRPr sz="1800" dirty="0">
              <a:highlight>
                <a:schemeClr val="accent4"/>
              </a:highlight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400" dirty="0" err="1"/>
              <a:t>Interruptor</a:t>
            </a:r>
            <a:r>
              <a:rPr lang="en-US" sz="1400" dirty="0"/>
              <a:t> Rev </a:t>
            </a:r>
          </a:p>
          <a:p>
            <a:pPr lvl="2" indent="-317500">
              <a:spcBef>
                <a:spcPts val="0"/>
              </a:spcBef>
              <a:buSzPts val="1400"/>
              <a:buChar char="■"/>
            </a:pPr>
            <a:r>
              <a:rPr lang="en-US" sz="1400" dirty="0"/>
              <a:t>Adapter Rev Tamiya a XT30</a:t>
            </a:r>
            <a:endParaRPr sz="1400"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400" dirty="0" err="1"/>
              <a:t>Batería</a:t>
            </a:r>
            <a:r>
              <a:rPr lang="en-US" sz="1400" dirty="0"/>
              <a:t> de 12V </a:t>
            </a:r>
            <a:r>
              <a:rPr lang="en-US" sz="1400" dirty="0" err="1"/>
              <a:t>aprobada</a:t>
            </a:r>
            <a:r>
              <a:rPr lang="en-US" sz="1400" dirty="0"/>
              <a:t> por FIRST</a:t>
            </a:r>
            <a:endParaRPr sz="14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s-MX" sz="1600" dirty="0"/>
              <a:t>Conecta uno de los cables del adaptador al interruptor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s-MX" sz="1600" dirty="0"/>
              <a:t>Conecta el adaptador Tamiya a la batería</a:t>
            </a:r>
            <a:endParaRPr lang="es-ES" sz="1600" dirty="0"/>
          </a:p>
          <a:p>
            <a:pPr lvl="1" indent="-330200">
              <a:spcBef>
                <a:spcPts val="0"/>
              </a:spcBef>
              <a:buSzPts val="1600"/>
              <a:buChar char="○"/>
            </a:pPr>
            <a:r>
              <a:rPr lang="es-ES" sz="1600" dirty="0"/>
              <a:t>Conecta la otra punta del interruptor a el puerto de batería ubicado arriba a la derecha en el </a:t>
            </a:r>
            <a:r>
              <a:rPr lang="es-ES" sz="1600" dirty="0" err="1"/>
              <a:t>Rev</a:t>
            </a:r>
            <a:r>
              <a:rPr lang="es-ES" sz="1600" dirty="0"/>
              <a:t> Hub, como se muestra</a:t>
            </a:r>
            <a:endParaRPr sz="1400" dirty="0"/>
          </a:p>
        </p:txBody>
      </p:sp>
      <p:pic>
        <p:nvPicPr>
          <p:cNvPr id="186" name="Google Shape;186;g82c40cdacc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9321" y="1165625"/>
            <a:ext cx="2703755" cy="19492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87" name="Google Shape;187;g82c40cdacc_0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9312" y="3694975"/>
            <a:ext cx="2703775" cy="19492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Custom 17">
      <a:dk1>
        <a:srgbClr val="000000"/>
      </a:dk1>
      <a:lt1>
        <a:srgbClr val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1659</Words>
  <Application>Microsoft Macintosh PowerPoint</Application>
  <PresentationFormat>On-screen Show (4:3)</PresentationFormat>
  <Paragraphs>197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Helvetica Neue</vt:lpstr>
      <vt:lpstr>Wingdings</vt:lpstr>
      <vt:lpstr>Courier New</vt:lpstr>
      <vt:lpstr>Audiowide</vt:lpstr>
      <vt:lpstr>Century Gothic</vt:lpstr>
      <vt:lpstr>Abril Fatface</vt:lpstr>
      <vt:lpstr>Calibri</vt:lpstr>
      <vt:lpstr>BrushVTI</vt:lpstr>
      <vt:lpstr>Configuracion Inicial del Robot</vt:lpstr>
      <vt:lpstr>Los Teléfonos </vt:lpstr>
      <vt:lpstr>Teléfonos para FTC</vt:lpstr>
      <vt:lpstr>Configurando los teléfonos</vt:lpstr>
      <vt:lpstr>Emparejando los teléfonos</vt:lpstr>
      <vt:lpstr>Rev Expansion Hub:</vt:lpstr>
      <vt:lpstr>¿Qué es el Rev Expansion Hub?</vt:lpstr>
      <vt:lpstr>Puertos externos del Rev E. Hub</vt:lpstr>
      <vt:lpstr>Haciendo las conexiones</vt:lpstr>
      <vt:lpstr>Haciendo las conexiones</vt:lpstr>
      <vt:lpstr>Conexión de Rev Hub a Rev Hub</vt:lpstr>
      <vt:lpstr>Conexión de Rev Hub a Rev Hub</vt:lpstr>
      <vt:lpstr>Configuración del robot</vt:lpstr>
      <vt:lpstr>¿Qué es la configuración del robot? </vt:lpstr>
      <vt:lpstr>Pasos para configurarlo</vt:lpstr>
      <vt:lpstr>Pasos para configurarlo:</vt:lpstr>
      <vt:lpstr>Credits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Initial Robot Configuration</dc:title>
  <dc:creator>Srinivasan Seshan</dc:creator>
  <cp:lastModifiedBy>Adriana Lorena Avitia Palma</cp:lastModifiedBy>
  <cp:revision>14</cp:revision>
  <dcterms:created xsi:type="dcterms:W3CDTF">2020-03-03T17:05:41Z</dcterms:created>
  <dcterms:modified xsi:type="dcterms:W3CDTF">2020-04-14T15:54:27Z</dcterms:modified>
</cp:coreProperties>
</file>